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Lst>
  <p:sldSz cx="18288000" cy="10287000"/>
  <p:notesSz cx="6858000" cy="9144000"/>
  <p:embeddedFontLst>
    <p:embeddedFont>
      <p:font typeface="王漢宗特黑體" panose="02020500000000000000" charset="-120"/>
      <p:regular r:id="rId19"/>
    </p:embeddedFont>
    <p:embeddedFont>
      <p:font typeface="Amsterdam Two" panose="02020500000000000000" charset="0"/>
      <p:regular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49" d="100"/>
          <a:sy n="49" d="100"/>
        </p:scale>
        <p:origin x="1042" y="8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12/12/2024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12/12/2024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12/12/2024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12/12/2024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12/12/2024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18.sv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18.sv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18.svg"/><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31.svg"/><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6.sv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8.svg"/><Relationship Id="rId7" Type="http://schemas.openxmlformats.org/officeDocument/2006/relationships/image" Target="../media/image10.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4.sv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6.sv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13.sv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18.sv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0ECE5"/>
        </a:solidFill>
        <a:effectLst/>
      </p:bgPr>
    </p:bg>
    <p:spTree>
      <p:nvGrpSpPr>
        <p:cNvPr id="1" name=""/>
        <p:cNvGrpSpPr/>
        <p:nvPr/>
      </p:nvGrpSpPr>
      <p:grpSpPr>
        <a:xfrm>
          <a:off x="0" y="0"/>
          <a:ext cx="0" cy="0"/>
          <a:chOff x="0" y="0"/>
          <a:chExt cx="0" cy="0"/>
        </a:xfrm>
      </p:grpSpPr>
      <p:sp>
        <p:nvSpPr>
          <p:cNvPr id="2" name="Freeform 2"/>
          <p:cNvSpPr/>
          <p:nvPr/>
        </p:nvSpPr>
        <p:spPr>
          <a:xfrm flipH="1">
            <a:off x="11789552" y="3204457"/>
            <a:ext cx="4788039" cy="6053843"/>
          </a:xfrm>
          <a:custGeom>
            <a:avLst/>
            <a:gdLst/>
            <a:ahLst/>
            <a:cxnLst/>
            <a:rect l="l" t="t" r="r" b="b"/>
            <a:pathLst>
              <a:path w="4788039" h="6053843">
                <a:moveTo>
                  <a:pt x="4788039" y="0"/>
                </a:moveTo>
                <a:lnTo>
                  <a:pt x="0" y="0"/>
                </a:lnTo>
                <a:lnTo>
                  <a:pt x="0" y="6053843"/>
                </a:lnTo>
                <a:lnTo>
                  <a:pt x="4788039" y="6053843"/>
                </a:lnTo>
                <a:lnTo>
                  <a:pt x="4788039"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zh-TW" altLang="en-US"/>
          </a:p>
        </p:txBody>
      </p:sp>
      <p:sp>
        <p:nvSpPr>
          <p:cNvPr id="3" name="Freeform 3"/>
          <p:cNvSpPr/>
          <p:nvPr/>
        </p:nvSpPr>
        <p:spPr>
          <a:xfrm flipV="1">
            <a:off x="455605" y="7774867"/>
            <a:ext cx="1223166" cy="2069972"/>
          </a:xfrm>
          <a:custGeom>
            <a:avLst/>
            <a:gdLst/>
            <a:ahLst/>
            <a:cxnLst/>
            <a:rect l="l" t="t" r="r" b="b"/>
            <a:pathLst>
              <a:path w="1223166" h="2069972">
                <a:moveTo>
                  <a:pt x="0" y="2069972"/>
                </a:moveTo>
                <a:lnTo>
                  <a:pt x="1223166" y="2069972"/>
                </a:lnTo>
                <a:lnTo>
                  <a:pt x="1223166" y="0"/>
                </a:lnTo>
                <a:lnTo>
                  <a:pt x="0" y="0"/>
                </a:lnTo>
                <a:lnTo>
                  <a:pt x="0" y="2069972"/>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zh-TW" altLang="en-US"/>
          </a:p>
        </p:txBody>
      </p:sp>
      <p:sp>
        <p:nvSpPr>
          <p:cNvPr id="4" name="Freeform 4"/>
          <p:cNvSpPr/>
          <p:nvPr/>
        </p:nvSpPr>
        <p:spPr>
          <a:xfrm flipH="1">
            <a:off x="16609617" y="462248"/>
            <a:ext cx="1223166" cy="2069972"/>
          </a:xfrm>
          <a:custGeom>
            <a:avLst/>
            <a:gdLst/>
            <a:ahLst/>
            <a:cxnLst/>
            <a:rect l="l" t="t" r="r" b="b"/>
            <a:pathLst>
              <a:path w="1223166" h="2069972">
                <a:moveTo>
                  <a:pt x="1223166" y="0"/>
                </a:moveTo>
                <a:lnTo>
                  <a:pt x="0" y="0"/>
                </a:lnTo>
                <a:lnTo>
                  <a:pt x="0" y="2069973"/>
                </a:lnTo>
                <a:lnTo>
                  <a:pt x="1223166" y="2069973"/>
                </a:lnTo>
                <a:lnTo>
                  <a:pt x="1223166"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zh-TW" altLang="en-US"/>
          </a:p>
        </p:txBody>
      </p:sp>
      <p:sp>
        <p:nvSpPr>
          <p:cNvPr id="5" name="TextBox 5"/>
          <p:cNvSpPr txBox="1"/>
          <p:nvPr/>
        </p:nvSpPr>
        <p:spPr>
          <a:xfrm>
            <a:off x="1372661" y="3061582"/>
            <a:ext cx="9400092" cy="2544445"/>
          </a:xfrm>
          <a:prstGeom prst="rect">
            <a:avLst/>
          </a:prstGeom>
        </p:spPr>
        <p:txBody>
          <a:bodyPr lIns="0" tIns="0" rIns="0" bIns="0" rtlCol="0" anchor="t">
            <a:spAutoFit/>
          </a:bodyPr>
          <a:lstStyle/>
          <a:p>
            <a:pPr algn="ctr">
              <a:lnSpc>
                <a:spcPts val="9440"/>
              </a:lnSpc>
            </a:pPr>
            <a:r>
              <a:rPr lang="en-US" sz="8000">
                <a:solidFill>
                  <a:srgbClr val="90704F"/>
                </a:solidFill>
                <a:latin typeface="王漢宗特黑體"/>
                <a:ea typeface="王漢宗特黑體"/>
                <a:cs typeface="王漢宗特黑體"/>
                <a:sym typeface="王漢宗特黑體"/>
              </a:rPr>
              <a:t>大數據分析程式設計期末報告</a:t>
            </a:r>
          </a:p>
        </p:txBody>
      </p:sp>
      <p:sp>
        <p:nvSpPr>
          <p:cNvPr id="6" name="TextBox 6"/>
          <p:cNvSpPr txBox="1"/>
          <p:nvPr/>
        </p:nvSpPr>
        <p:spPr>
          <a:xfrm>
            <a:off x="1372661" y="7490345"/>
            <a:ext cx="7968554" cy="1808187"/>
          </a:xfrm>
          <a:prstGeom prst="rect">
            <a:avLst/>
          </a:prstGeom>
        </p:spPr>
        <p:txBody>
          <a:bodyPr lIns="0" tIns="0" rIns="0" bIns="0" rtlCol="0" anchor="t">
            <a:spAutoFit/>
          </a:bodyPr>
          <a:lstStyle/>
          <a:p>
            <a:pPr algn="ctr">
              <a:lnSpc>
                <a:spcPts val="4719"/>
              </a:lnSpc>
            </a:pPr>
            <a:r>
              <a:rPr lang="en-US" sz="3999" dirty="0" err="1">
                <a:solidFill>
                  <a:srgbClr val="90704F"/>
                </a:solidFill>
                <a:latin typeface="王漢宗特黑體"/>
                <a:ea typeface="王漢宗特黑體"/>
                <a:cs typeface="王漢宗特黑體"/>
                <a:sym typeface="王漢宗特黑體"/>
              </a:rPr>
              <a:t>組員</a:t>
            </a:r>
            <a:r>
              <a:rPr lang="en-US" sz="3999" dirty="0">
                <a:solidFill>
                  <a:srgbClr val="90704F"/>
                </a:solidFill>
                <a:latin typeface="王漢宗特黑體"/>
                <a:ea typeface="王漢宗特黑體"/>
                <a:cs typeface="王漢宗特黑體"/>
                <a:sym typeface="王漢宗特黑體"/>
              </a:rPr>
              <a:t>:</a:t>
            </a:r>
            <a:r>
              <a:rPr lang="zh-TW" altLang="en-US" sz="3999" dirty="0">
                <a:solidFill>
                  <a:srgbClr val="90704F"/>
                </a:solidFill>
                <a:latin typeface="王漢宗特黑體"/>
                <a:ea typeface="王漢宗特黑體"/>
                <a:cs typeface="王漢宗特黑體"/>
                <a:sym typeface="王漢宗特黑體"/>
              </a:rPr>
              <a:t> </a:t>
            </a:r>
            <a:r>
              <a:rPr lang="en-US" altLang="zh-TW" sz="3999" dirty="0">
                <a:solidFill>
                  <a:srgbClr val="90704F"/>
                </a:solidFill>
                <a:latin typeface="王漢宗特黑體"/>
                <a:ea typeface="王漢宗特黑體"/>
                <a:cs typeface="王漢宗特黑體"/>
                <a:sym typeface="王漢宗特黑體"/>
              </a:rPr>
              <a:t>CBE111026</a:t>
            </a:r>
            <a:r>
              <a:rPr lang="en-US" sz="3999" dirty="0">
                <a:solidFill>
                  <a:srgbClr val="90704F"/>
                </a:solidFill>
                <a:latin typeface="王漢宗特黑體"/>
                <a:ea typeface="王漢宗特黑體"/>
                <a:cs typeface="王漢宗特黑體"/>
                <a:sym typeface="王漢宗特黑體"/>
              </a:rPr>
              <a:t>廖育儂 </a:t>
            </a:r>
          </a:p>
          <a:p>
            <a:pPr algn="ctr">
              <a:lnSpc>
                <a:spcPts val="4719"/>
              </a:lnSpc>
            </a:pPr>
            <a:r>
              <a:rPr lang="en-US" sz="3999" dirty="0">
                <a:solidFill>
                  <a:srgbClr val="90704F"/>
                </a:solidFill>
                <a:latin typeface="王漢宗特黑體"/>
                <a:ea typeface="王漢宗特黑體"/>
                <a:cs typeface="王漢宗特黑體"/>
                <a:sym typeface="王漢宗特黑體"/>
              </a:rPr>
              <a:t>     CBE111010譚筑佑 </a:t>
            </a:r>
          </a:p>
          <a:p>
            <a:pPr algn="ctr">
              <a:lnSpc>
                <a:spcPts val="4719"/>
              </a:lnSpc>
            </a:pPr>
            <a:r>
              <a:rPr lang="en-US" sz="3999" dirty="0">
                <a:solidFill>
                  <a:srgbClr val="90704F"/>
                </a:solidFill>
                <a:latin typeface="王漢宗特黑體"/>
                <a:ea typeface="王漢宗特黑體"/>
                <a:cs typeface="王漢宗特黑體"/>
                <a:sym typeface="王漢宗特黑體"/>
              </a:rPr>
              <a:t>     CBE111027黃士哲</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0ECE5"/>
        </a:solidFill>
        <a:effectLst/>
      </p:bgPr>
    </p:bg>
    <p:spTree>
      <p:nvGrpSpPr>
        <p:cNvPr id="1" name=""/>
        <p:cNvGrpSpPr/>
        <p:nvPr/>
      </p:nvGrpSpPr>
      <p:grpSpPr>
        <a:xfrm>
          <a:off x="0" y="0"/>
          <a:ext cx="0" cy="0"/>
          <a:chOff x="0" y="0"/>
          <a:chExt cx="0" cy="0"/>
        </a:xfrm>
      </p:grpSpPr>
      <p:sp>
        <p:nvSpPr>
          <p:cNvPr id="2" name="Freeform 2"/>
          <p:cNvSpPr/>
          <p:nvPr/>
        </p:nvSpPr>
        <p:spPr>
          <a:xfrm flipV="1">
            <a:off x="455605" y="7774867"/>
            <a:ext cx="1223166" cy="2069972"/>
          </a:xfrm>
          <a:custGeom>
            <a:avLst/>
            <a:gdLst/>
            <a:ahLst/>
            <a:cxnLst/>
            <a:rect l="l" t="t" r="r" b="b"/>
            <a:pathLst>
              <a:path w="1223166" h="2069972">
                <a:moveTo>
                  <a:pt x="0" y="2069972"/>
                </a:moveTo>
                <a:lnTo>
                  <a:pt x="1223166" y="2069972"/>
                </a:lnTo>
                <a:lnTo>
                  <a:pt x="1223166" y="0"/>
                </a:lnTo>
                <a:lnTo>
                  <a:pt x="0" y="0"/>
                </a:lnTo>
                <a:lnTo>
                  <a:pt x="0" y="2069972"/>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zh-TW" altLang="en-US"/>
          </a:p>
        </p:txBody>
      </p:sp>
      <p:sp>
        <p:nvSpPr>
          <p:cNvPr id="3" name="Freeform 3"/>
          <p:cNvSpPr/>
          <p:nvPr/>
        </p:nvSpPr>
        <p:spPr>
          <a:xfrm flipH="1">
            <a:off x="16609617" y="462248"/>
            <a:ext cx="1223166" cy="2069972"/>
          </a:xfrm>
          <a:custGeom>
            <a:avLst/>
            <a:gdLst/>
            <a:ahLst/>
            <a:cxnLst/>
            <a:rect l="l" t="t" r="r" b="b"/>
            <a:pathLst>
              <a:path w="1223166" h="2069972">
                <a:moveTo>
                  <a:pt x="1223166" y="0"/>
                </a:moveTo>
                <a:lnTo>
                  <a:pt x="0" y="0"/>
                </a:lnTo>
                <a:lnTo>
                  <a:pt x="0" y="2069973"/>
                </a:lnTo>
                <a:lnTo>
                  <a:pt x="1223166" y="2069973"/>
                </a:lnTo>
                <a:lnTo>
                  <a:pt x="1223166"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zh-TW" altLang="en-US"/>
          </a:p>
        </p:txBody>
      </p:sp>
      <p:sp>
        <p:nvSpPr>
          <p:cNvPr id="4" name="Freeform 4"/>
          <p:cNvSpPr/>
          <p:nvPr/>
        </p:nvSpPr>
        <p:spPr>
          <a:xfrm>
            <a:off x="455605" y="840073"/>
            <a:ext cx="6962589" cy="3808095"/>
          </a:xfrm>
          <a:custGeom>
            <a:avLst/>
            <a:gdLst/>
            <a:ahLst/>
            <a:cxnLst/>
            <a:rect l="l" t="t" r="r" b="b"/>
            <a:pathLst>
              <a:path w="6962589" h="3808095">
                <a:moveTo>
                  <a:pt x="0" y="0"/>
                </a:moveTo>
                <a:lnTo>
                  <a:pt x="6962589" y="0"/>
                </a:lnTo>
                <a:lnTo>
                  <a:pt x="6962589" y="3808095"/>
                </a:lnTo>
                <a:lnTo>
                  <a:pt x="0" y="3808095"/>
                </a:lnTo>
                <a:lnTo>
                  <a:pt x="0" y="0"/>
                </a:lnTo>
                <a:close/>
              </a:path>
            </a:pathLst>
          </a:custGeom>
          <a:blipFill>
            <a:blip r:embed="rId4"/>
            <a:stretch>
              <a:fillRect l="-4676"/>
            </a:stretch>
          </a:blipFill>
        </p:spPr>
        <p:txBody>
          <a:bodyPr/>
          <a:lstStyle/>
          <a:p>
            <a:endParaRPr lang="zh-TW" altLang="en-US"/>
          </a:p>
        </p:txBody>
      </p:sp>
      <p:sp>
        <p:nvSpPr>
          <p:cNvPr id="5" name="Freeform 5"/>
          <p:cNvSpPr/>
          <p:nvPr/>
        </p:nvSpPr>
        <p:spPr>
          <a:xfrm>
            <a:off x="455605" y="5180781"/>
            <a:ext cx="6962589" cy="4497254"/>
          </a:xfrm>
          <a:custGeom>
            <a:avLst/>
            <a:gdLst/>
            <a:ahLst/>
            <a:cxnLst/>
            <a:rect l="l" t="t" r="r" b="b"/>
            <a:pathLst>
              <a:path w="6962589" h="4497254">
                <a:moveTo>
                  <a:pt x="0" y="0"/>
                </a:moveTo>
                <a:lnTo>
                  <a:pt x="6962589" y="0"/>
                </a:lnTo>
                <a:lnTo>
                  <a:pt x="6962589" y="4497254"/>
                </a:lnTo>
                <a:lnTo>
                  <a:pt x="0" y="4497254"/>
                </a:lnTo>
                <a:lnTo>
                  <a:pt x="0" y="0"/>
                </a:lnTo>
                <a:close/>
              </a:path>
            </a:pathLst>
          </a:custGeom>
          <a:blipFill>
            <a:blip r:embed="rId5"/>
            <a:stretch>
              <a:fillRect l="-3553"/>
            </a:stretch>
          </a:blipFill>
        </p:spPr>
        <p:txBody>
          <a:bodyPr/>
          <a:lstStyle/>
          <a:p>
            <a:endParaRPr lang="zh-TW" altLang="en-US"/>
          </a:p>
        </p:txBody>
      </p:sp>
      <p:sp>
        <p:nvSpPr>
          <p:cNvPr id="6" name="Freeform 6"/>
          <p:cNvSpPr/>
          <p:nvPr/>
        </p:nvSpPr>
        <p:spPr>
          <a:xfrm>
            <a:off x="8317821" y="1028700"/>
            <a:ext cx="8941479" cy="7399074"/>
          </a:xfrm>
          <a:custGeom>
            <a:avLst/>
            <a:gdLst/>
            <a:ahLst/>
            <a:cxnLst/>
            <a:rect l="l" t="t" r="r" b="b"/>
            <a:pathLst>
              <a:path w="8941479" h="7399074">
                <a:moveTo>
                  <a:pt x="0" y="0"/>
                </a:moveTo>
                <a:lnTo>
                  <a:pt x="8941479" y="0"/>
                </a:lnTo>
                <a:lnTo>
                  <a:pt x="8941479" y="7399074"/>
                </a:lnTo>
                <a:lnTo>
                  <a:pt x="0" y="7399074"/>
                </a:lnTo>
                <a:lnTo>
                  <a:pt x="0" y="0"/>
                </a:lnTo>
                <a:close/>
              </a:path>
            </a:pathLst>
          </a:custGeom>
          <a:blipFill>
            <a:blip r:embed="rId6"/>
            <a:stretch>
              <a:fillRect/>
            </a:stretch>
          </a:blipFill>
        </p:spPr>
        <p:txBody>
          <a:bodyPr/>
          <a:lstStyle/>
          <a:p>
            <a:endParaRPr lang="zh-TW" altLang="en-US"/>
          </a:p>
        </p:txBody>
      </p:sp>
      <p:sp>
        <p:nvSpPr>
          <p:cNvPr id="7" name="TextBox 7"/>
          <p:cNvSpPr txBox="1"/>
          <p:nvPr/>
        </p:nvSpPr>
        <p:spPr>
          <a:xfrm>
            <a:off x="0" y="-10827"/>
            <a:ext cx="9802437" cy="850900"/>
          </a:xfrm>
          <a:prstGeom prst="rect">
            <a:avLst/>
          </a:prstGeom>
        </p:spPr>
        <p:txBody>
          <a:bodyPr lIns="0" tIns="0" rIns="0" bIns="0" rtlCol="0" anchor="t">
            <a:spAutoFit/>
          </a:bodyPr>
          <a:lstStyle/>
          <a:p>
            <a:pPr algn="l">
              <a:lnSpc>
                <a:spcPts val="5900"/>
              </a:lnSpc>
            </a:pPr>
            <a:r>
              <a:rPr lang="en-US" sz="5000">
                <a:solidFill>
                  <a:srgbClr val="90704F"/>
                </a:solidFill>
                <a:latin typeface="王漢宗特黑體"/>
                <a:ea typeface="王漢宗特黑體"/>
                <a:cs typeface="王漢宗特黑體"/>
                <a:sym typeface="王漢宗特黑體"/>
              </a:rPr>
              <a:t>該針對哪一個客群投資行銷預算？</a:t>
            </a:r>
          </a:p>
        </p:txBody>
      </p:sp>
      <p:sp>
        <p:nvSpPr>
          <p:cNvPr id="8" name="TextBox 8"/>
          <p:cNvSpPr txBox="1"/>
          <p:nvPr/>
        </p:nvSpPr>
        <p:spPr>
          <a:xfrm>
            <a:off x="3470621" y="4390993"/>
            <a:ext cx="872779" cy="766877"/>
          </a:xfrm>
          <a:prstGeom prst="rect">
            <a:avLst/>
          </a:prstGeom>
        </p:spPr>
        <p:txBody>
          <a:bodyPr wrap="square" lIns="0" tIns="0" rIns="0" bIns="0" rtlCol="0" anchor="t">
            <a:spAutoFit/>
          </a:bodyPr>
          <a:lstStyle/>
          <a:p>
            <a:pPr algn="ctr">
              <a:lnSpc>
                <a:spcPts val="6679"/>
              </a:lnSpc>
              <a:spcBef>
                <a:spcPct val="0"/>
              </a:spcBef>
            </a:pPr>
            <a:r>
              <a:rPr lang="en-US" sz="3999">
                <a:solidFill>
                  <a:srgbClr val="90704F"/>
                </a:solidFill>
                <a:latin typeface="王漢宗特黑體"/>
                <a:ea typeface="王漢宗特黑體"/>
                <a:cs typeface="王漢宗特黑體"/>
                <a:sym typeface="王漢宗特黑體"/>
              </a:rPr>
              <a:t>(1)</a:t>
            </a:r>
          </a:p>
        </p:txBody>
      </p:sp>
      <p:sp>
        <p:nvSpPr>
          <p:cNvPr id="9" name="TextBox 9"/>
          <p:cNvSpPr txBox="1"/>
          <p:nvPr/>
        </p:nvSpPr>
        <p:spPr>
          <a:xfrm>
            <a:off x="3461096" y="9420860"/>
            <a:ext cx="1110904" cy="766877"/>
          </a:xfrm>
          <a:prstGeom prst="rect">
            <a:avLst/>
          </a:prstGeom>
        </p:spPr>
        <p:txBody>
          <a:bodyPr wrap="square" lIns="0" tIns="0" rIns="0" bIns="0" rtlCol="0" anchor="t">
            <a:spAutoFit/>
          </a:bodyPr>
          <a:lstStyle/>
          <a:p>
            <a:pPr algn="ctr">
              <a:lnSpc>
                <a:spcPts val="6679"/>
              </a:lnSpc>
              <a:spcBef>
                <a:spcPct val="0"/>
              </a:spcBef>
            </a:pPr>
            <a:r>
              <a:rPr lang="en-US" sz="3999" dirty="0">
                <a:solidFill>
                  <a:srgbClr val="90704F"/>
                </a:solidFill>
                <a:latin typeface="王漢宗特黑體"/>
                <a:ea typeface="王漢宗特黑體"/>
                <a:cs typeface="王漢宗特黑體"/>
                <a:sym typeface="王漢宗特黑體"/>
              </a:rPr>
              <a:t>(2)</a:t>
            </a:r>
          </a:p>
        </p:txBody>
      </p:sp>
      <p:sp>
        <p:nvSpPr>
          <p:cNvPr id="10" name="TextBox 10"/>
          <p:cNvSpPr txBox="1"/>
          <p:nvPr/>
        </p:nvSpPr>
        <p:spPr>
          <a:xfrm>
            <a:off x="12474533" y="8170599"/>
            <a:ext cx="936667" cy="766877"/>
          </a:xfrm>
          <a:prstGeom prst="rect">
            <a:avLst/>
          </a:prstGeom>
        </p:spPr>
        <p:txBody>
          <a:bodyPr wrap="square" lIns="0" tIns="0" rIns="0" bIns="0" rtlCol="0" anchor="t">
            <a:spAutoFit/>
          </a:bodyPr>
          <a:lstStyle/>
          <a:p>
            <a:pPr algn="ctr">
              <a:lnSpc>
                <a:spcPts val="6679"/>
              </a:lnSpc>
              <a:spcBef>
                <a:spcPct val="0"/>
              </a:spcBef>
            </a:pPr>
            <a:r>
              <a:rPr lang="en-US" sz="3999" dirty="0">
                <a:solidFill>
                  <a:srgbClr val="90704F"/>
                </a:solidFill>
                <a:latin typeface="王漢宗特黑體"/>
                <a:ea typeface="王漢宗特黑體"/>
                <a:cs typeface="王漢宗特黑體"/>
                <a:sym typeface="王漢宗特黑體"/>
              </a:rPr>
              <a:t>(3)</a:t>
            </a:r>
          </a:p>
        </p:txBody>
      </p:sp>
      <p:sp>
        <p:nvSpPr>
          <p:cNvPr id="11" name="TextBox 11"/>
          <p:cNvSpPr txBox="1"/>
          <p:nvPr/>
        </p:nvSpPr>
        <p:spPr>
          <a:xfrm>
            <a:off x="12474533" y="1416757"/>
            <a:ext cx="3375067" cy="766877"/>
          </a:xfrm>
          <a:prstGeom prst="rect">
            <a:avLst/>
          </a:prstGeom>
        </p:spPr>
        <p:txBody>
          <a:bodyPr wrap="square" lIns="0" tIns="0" rIns="0" bIns="0" rtlCol="0" anchor="t">
            <a:spAutoFit/>
          </a:bodyPr>
          <a:lstStyle/>
          <a:p>
            <a:pPr algn="ctr">
              <a:lnSpc>
                <a:spcPts val="6679"/>
              </a:lnSpc>
              <a:spcBef>
                <a:spcPct val="0"/>
              </a:spcBef>
            </a:pPr>
            <a:r>
              <a:rPr lang="en-US" sz="3999" dirty="0" err="1">
                <a:solidFill>
                  <a:srgbClr val="90704F"/>
                </a:solidFill>
                <a:latin typeface="王漢宗特黑體"/>
                <a:ea typeface="王漢宗特黑體"/>
                <a:cs typeface="王漢宗特黑體"/>
                <a:sym typeface="王漢宗特黑體"/>
              </a:rPr>
              <a:t>重要價值客戶</a:t>
            </a:r>
            <a:endParaRPr lang="en-US" sz="3999" dirty="0">
              <a:solidFill>
                <a:srgbClr val="90704F"/>
              </a:solidFill>
              <a:latin typeface="王漢宗特黑體"/>
              <a:ea typeface="王漢宗特黑體"/>
              <a:cs typeface="王漢宗特黑體"/>
              <a:sym typeface="王漢宗特黑體"/>
            </a:endParaRPr>
          </a:p>
        </p:txBody>
      </p:sp>
      <p:sp>
        <p:nvSpPr>
          <p:cNvPr id="12" name="TextBox 12"/>
          <p:cNvSpPr txBox="1"/>
          <p:nvPr/>
        </p:nvSpPr>
        <p:spPr>
          <a:xfrm>
            <a:off x="12474533" y="5663819"/>
            <a:ext cx="3375067" cy="766877"/>
          </a:xfrm>
          <a:prstGeom prst="rect">
            <a:avLst/>
          </a:prstGeom>
        </p:spPr>
        <p:txBody>
          <a:bodyPr wrap="square" lIns="0" tIns="0" rIns="0" bIns="0" rtlCol="0" anchor="t">
            <a:spAutoFit/>
          </a:bodyPr>
          <a:lstStyle/>
          <a:p>
            <a:pPr algn="ctr">
              <a:lnSpc>
                <a:spcPts val="6679"/>
              </a:lnSpc>
              <a:spcBef>
                <a:spcPct val="0"/>
              </a:spcBef>
            </a:pPr>
            <a:r>
              <a:rPr lang="en-US" sz="3999" dirty="0" err="1">
                <a:solidFill>
                  <a:srgbClr val="90704F"/>
                </a:solidFill>
                <a:latin typeface="王漢宗特黑體"/>
                <a:ea typeface="王漢宗特黑體"/>
                <a:cs typeface="王漢宗特黑體"/>
                <a:sym typeface="王漢宗特黑體"/>
              </a:rPr>
              <a:t>潛在流失客戶</a:t>
            </a:r>
            <a:endParaRPr lang="en-US" sz="3999" dirty="0">
              <a:solidFill>
                <a:srgbClr val="90704F"/>
              </a:solidFill>
              <a:latin typeface="王漢宗特黑體"/>
              <a:ea typeface="王漢宗特黑體"/>
              <a:cs typeface="王漢宗特黑體"/>
              <a:sym typeface="王漢宗特黑體"/>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0ECE5"/>
        </a:solidFill>
        <a:effectLst/>
      </p:bgPr>
    </p:bg>
    <p:spTree>
      <p:nvGrpSpPr>
        <p:cNvPr id="1" name=""/>
        <p:cNvGrpSpPr/>
        <p:nvPr/>
      </p:nvGrpSpPr>
      <p:grpSpPr>
        <a:xfrm>
          <a:off x="0" y="0"/>
          <a:ext cx="0" cy="0"/>
          <a:chOff x="0" y="0"/>
          <a:chExt cx="0" cy="0"/>
        </a:xfrm>
      </p:grpSpPr>
      <p:sp>
        <p:nvSpPr>
          <p:cNvPr id="2" name="Freeform 2"/>
          <p:cNvSpPr/>
          <p:nvPr/>
        </p:nvSpPr>
        <p:spPr>
          <a:xfrm flipV="1">
            <a:off x="455605" y="7774867"/>
            <a:ext cx="1223166" cy="2069972"/>
          </a:xfrm>
          <a:custGeom>
            <a:avLst/>
            <a:gdLst/>
            <a:ahLst/>
            <a:cxnLst/>
            <a:rect l="l" t="t" r="r" b="b"/>
            <a:pathLst>
              <a:path w="1223166" h="2069972">
                <a:moveTo>
                  <a:pt x="0" y="2069972"/>
                </a:moveTo>
                <a:lnTo>
                  <a:pt x="1223166" y="2069972"/>
                </a:lnTo>
                <a:lnTo>
                  <a:pt x="1223166" y="0"/>
                </a:lnTo>
                <a:lnTo>
                  <a:pt x="0" y="0"/>
                </a:lnTo>
                <a:lnTo>
                  <a:pt x="0" y="2069972"/>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zh-TW" altLang="en-US"/>
          </a:p>
        </p:txBody>
      </p:sp>
      <p:sp>
        <p:nvSpPr>
          <p:cNvPr id="3" name="Freeform 3"/>
          <p:cNvSpPr/>
          <p:nvPr/>
        </p:nvSpPr>
        <p:spPr>
          <a:xfrm flipH="1">
            <a:off x="16609617" y="462248"/>
            <a:ext cx="1223166" cy="2069972"/>
          </a:xfrm>
          <a:custGeom>
            <a:avLst/>
            <a:gdLst/>
            <a:ahLst/>
            <a:cxnLst/>
            <a:rect l="l" t="t" r="r" b="b"/>
            <a:pathLst>
              <a:path w="1223166" h="2069972">
                <a:moveTo>
                  <a:pt x="1223166" y="0"/>
                </a:moveTo>
                <a:lnTo>
                  <a:pt x="0" y="0"/>
                </a:lnTo>
                <a:lnTo>
                  <a:pt x="0" y="2069973"/>
                </a:lnTo>
                <a:lnTo>
                  <a:pt x="1223166" y="2069973"/>
                </a:lnTo>
                <a:lnTo>
                  <a:pt x="1223166"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zh-TW" altLang="en-US"/>
          </a:p>
        </p:txBody>
      </p:sp>
      <p:sp>
        <p:nvSpPr>
          <p:cNvPr id="4" name="TextBox 4"/>
          <p:cNvSpPr txBox="1"/>
          <p:nvPr/>
        </p:nvSpPr>
        <p:spPr>
          <a:xfrm>
            <a:off x="1389428" y="1024160"/>
            <a:ext cx="9802437" cy="850900"/>
          </a:xfrm>
          <a:prstGeom prst="rect">
            <a:avLst/>
          </a:prstGeom>
        </p:spPr>
        <p:txBody>
          <a:bodyPr lIns="0" tIns="0" rIns="0" bIns="0" rtlCol="0" anchor="t">
            <a:spAutoFit/>
          </a:bodyPr>
          <a:lstStyle/>
          <a:p>
            <a:pPr algn="l">
              <a:lnSpc>
                <a:spcPts val="5900"/>
              </a:lnSpc>
            </a:pPr>
            <a:r>
              <a:rPr lang="en-US" sz="5000">
                <a:solidFill>
                  <a:srgbClr val="90704F"/>
                </a:solidFill>
                <a:latin typeface="王漢宗特黑體"/>
                <a:ea typeface="王漢宗特黑體"/>
                <a:cs typeface="王漢宗特黑體"/>
                <a:sym typeface="王漢宗特黑體"/>
              </a:rPr>
              <a:t>整體市場趨勢為何?</a:t>
            </a:r>
          </a:p>
        </p:txBody>
      </p:sp>
      <p:sp>
        <p:nvSpPr>
          <p:cNvPr id="5" name="TextBox 5"/>
          <p:cNvSpPr txBox="1"/>
          <p:nvPr/>
        </p:nvSpPr>
        <p:spPr>
          <a:xfrm>
            <a:off x="1389428" y="2313146"/>
            <a:ext cx="12680595" cy="4889374"/>
          </a:xfrm>
          <a:prstGeom prst="rect">
            <a:avLst/>
          </a:prstGeom>
        </p:spPr>
        <p:txBody>
          <a:bodyPr lIns="0" tIns="0" rIns="0" bIns="0" rtlCol="0" anchor="t">
            <a:spAutoFit/>
          </a:bodyPr>
          <a:lstStyle/>
          <a:p>
            <a:pPr algn="l">
              <a:lnSpc>
                <a:spcPts val="5510"/>
              </a:lnSpc>
            </a:pPr>
            <a:r>
              <a:rPr lang="en-US" sz="3299">
                <a:solidFill>
                  <a:srgbClr val="90704F"/>
                </a:solidFill>
                <a:latin typeface="王漢宗特黑體"/>
                <a:ea typeface="王漢宗特黑體"/>
                <a:cs typeface="王漢宗特黑體"/>
                <a:sym typeface="王漢宗特黑體"/>
              </a:rPr>
              <a:t>如何看出整體市場趨勢?</a:t>
            </a:r>
          </a:p>
          <a:p>
            <a:pPr marL="712465" lvl="1" indent="-356233" algn="l">
              <a:lnSpc>
                <a:spcPts val="5510"/>
              </a:lnSpc>
              <a:buFont typeface="Arial"/>
              <a:buChar char="•"/>
            </a:pPr>
            <a:r>
              <a:rPr lang="en-US" sz="3299">
                <a:solidFill>
                  <a:srgbClr val="90704F"/>
                </a:solidFill>
                <a:latin typeface="王漢宗特黑體"/>
                <a:ea typeface="王漢宗特黑體"/>
                <a:cs typeface="王漢宗特黑體"/>
                <a:sym typeface="王漢宗特黑體"/>
              </a:rPr>
              <a:t>時間序列分析，可以揭示數據中的趨勢以及周期性模式，並提供對未來數據的預測。搭配圖表的使用，可以更容易看出整體資料特性以及趨勢。</a:t>
            </a:r>
          </a:p>
          <a:p>
            <a:pPr algn="l">
              <a:lnSpc>
                <a:spcPts val="5510"/>
              </a:lnSpc>
            </a:pPr>
            <a:endParaRPr lang="en-US" sz="3299">
              <a:solidFill>
                <a:srgbClr val="90704F"/>
              </a:solidFill>
              <a:latin typeface="王漢宗特黑體"/>
              <a:ea typeface="王漢宗特黑體"/>
              <a:cs typeface="王漢宗特黑體"/>
              <a:sym typeface="王漢宗特黑體"/>
            </a:endParaRPr>
          </a:p>
          <a:p>
            <a:pPr algn="l">
              <a:lnSpc>
                <a:spcPts val="5510"/>
              </a:lnSpc>
            </a:pPr>
            <a:r>
              <a:rPr lang="en-US" sz="3299">
                <a:solidFill>
                  <a:srgbClr val="90704F"/>
                </a:solidFill>
                <a:latin typeface="王漢宗特黑體"/>
                <a:ea typeface="王漢宗特黑體"/>
                <a:cs typeface="王漢宗特黑體"/>
                <a:sym typeface="王漢宗特黑體"/>
              </a:rPr>
              <a:t>因數據為隨機生成，在使用多種分析後，發現較難有規律的趨勢變化</a:t>
            </a:r>
          </a:p>
          <a:p>
            <a:pPr algn="l">
              <a:lnSpc>
                <a:spcPts val="5510"/>
              </a:lnSpc>
            </a:pPr>
            <a:r>
              <a:rPr lang="en-US" sz="3299">
                <a:solidFill>
                  <a:srgbClr val="90704F"/>
                </a:solidFill>
                <a:latin typeface="王漢宗特黑體"/>
                <a:ea typeface="王漢宗特黑體"/>
                <a:cs typeface="王漢宗特黑體"/>
                <a:sym typeface="王漢宗特黑體"/>
              </a:rPr>
              <a:t>#因此採用【每月登入次數】及【每月轉蛋次數】為趨勢參考對象</a:t>
            </a:r>
          </a:p>
        </p:txBody>
      </p:sp>
      <p:sp>
        <p:nvSpPr>
          <p:cNvPr id="6" name="Freeform 6"/>
          <p:cNvSpPr/>
          <p:nvPr/>
        </p:nvSpPr>
        <p:spPr>
          <a:xfrm>
            <a:off x="14332181" y="5513855"/>
            <a:ext cx="2632679" cy="3295998"/>
          </a:xfrm>
          <a:custGeom>
            <a:avLst/>
            <a:gdLst/>
            <a:ahLst/>
            <a:cxnLst/>
            <a:rect l="l" t="t" r="r" b="b"/>
            <a:pathLst>
              <a:path w="2632679" h="3295998">
                <a:moveTo>
                  <a:pt x="0" y="0"/>
                </a:moveTo>
                <a:lnTo>
                  <a:pt x="2632679" y="0"/>
                </a:lnTo>
                <a:lnTo>
                  <a:pt x="2632679" y="3295998"/>
                </a:lnTo>
                <a:lnTo>
                  <a:pt x="0" y="329599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zh-TW" alt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0ECE5"/>
        </a:solidFill>
        <a:effectLst/>
      </p:bgPr>
    </p:bg>
    <p:spTree>
      <p:nvGrpSpPr>
        <p:cNvPr id="1" name=""/>
        <p:cNvGrpSpPr/>
        <p:nvPr/>
      </p:nvGrpSpPr>
      <p:grpSpPr>
        <a:xfrm>
          <a:off x="0" y="0"/>
          <a:ext cx="0" cy="0"/>
          <a:chOff x="0" y="0"/>
          <a:chExt cx="0" cy="0"/>
        </a:xfrm>
      </p:grpSpPr>
      <p:sp>
        <p:nvSpPr>
          <p:cNvPr id="2" name="Freeform 2"/>
          <p:cNvSpPr/>
          <p:nvPr/>
        </p:nvSpPr>
        <p:spPr>
          <a:xfrm flipV="1">
            <a:off x="455605" y="7774867"/>
            <a:ext cx="1223166" cy="2069972"/>
          </a:xfrm>
          <a:custGeom>
            <a:avLst/>
            <a:gdLst/>
            <a:ahLst/>
            <a:cxnLst/>
            <a:rect l="l" t="t" r="r" b="b"/>
            <a:pathLst>
              <a:path w="1223166" h="2069972">
                <a:moveTo>
                  <a:pt x="0" y="2069972"/>
                </a:moveTo>
                <a:lnTo>
                  <a:pt x="1223166" y="2069972"/>
                </a:lnTo>
                <a:lnTo>
                  <a:pt x="1223166" y="0"/>
                </a:lnTo>
                <a:lnTo>
                  <a:pt x="0" y="0"/>
                </a:lnTo>
                <a:lnTo>
                  <a:pt x="0" y="2069972"/>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zh-TW" altLang="en-US"/>
          </a:p>
        </p:txBody>
      </p:sp>
      <p:sp>
        <p:nvSpPr>
          <p:cNvPr id="3" name="Freeform 3"/>
          <p:cNvSpPr/>
          <p:nvPr/>
        </p:nvSpPr>
        <p:spPr>
          <a:xfrm flipH="1">
            <a:off x="16609617" y="462248"/>
            <a:ext cx="1223166" cy="2069972"/>
          </a:xfrm>
          <a:custGeom>
            <a:avLst/>
            <a:gdLst/>
            <a:ahLst/>
            <a:cxnLst/>
            <a:rect l="l" t="t" r="r" b="b"/>
            <a:pathLst>
              <a:path w="1223166" h="2069972">
                <a:moveTo>
                  <a:pt x="1223166" y="0"/>
                </a:moveTo>
                <a:lnTo>
                  <a:pt x="0" y="0"/>
                </a:lnTo>
                <a:lnTo>
                  <a:pt x="0" y="2069973"/>
                </a:lnTo>
                <a:lnTo>
                  <a:pt x="1223166" y="2069973"/>
                </a:lnTo>
                <a:lnTo>
                  <a:pt x="1223166"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zh-TW" altLang="en-US"/>
          </a:p>
        </p:txBody>
      </p:sp>
      <p:sp>
        <p:nvSpPr>
          <p:cNvPr id="4" name="Freeform 4"/>
          <p:cNvSpPr/>
          <p:nvPr/>
        </p:nvSpPr>
        <p:spPr>
          <a:xfrm>
            <a:off x="0" y="840073"/>
            <a:ext cx="5226176" cy="8325437"/>
          </a:xfrm>
          <a:custGeom>
            <a:avLst/>
            <a:gdLst/>
            <a:ahLst/>
            <a:cxnLst/>
            <a:rect l="l" t="t" r="r" b="b"/>
            <a:pathLst>
              <a:path w="5226176" h="8325437">
                <a:moveTo>
                  <a:pt x="0" y="0"/>
                </a:moveTo>
                <a:lnTo>
                  <a:pt x="5226176" y="0"/>
                </a:lnTo>
                <a:lnTo>
                  <a:pt x="5226176" y="8325438"/>
                </a:lnTo>
                <a:lnTo>
                  <a:pt x="0" y="8325438"/>
                </a:lnTo>
                <a:lnTo>
                  <a:pt x="0" y="0"/>
                </a:lnTo>
                <a:close/>
              </a:path>
            </a:pathLst>
          </a:custGeom>
          <a:blipFill>
            <a:blip r:embed="rId4"/>
            <a:stretch>
              <a:fillRect l="-3822"/>
            </a:stretch>
          </a:blipFill>
        </p:spPr>
        <p:txBody>
          <a:bodyPr/>
          <a:lstStyle/>
          <a:p>
            <a:endParaRPr lang="zh-TW" altLang="en-US"/>
          </a:p>
        </p:txBody>
      </p:sp>
      <p:sp>
        <p:nvSpPr>
          <p:cNvPr id="5" name="Freeform 5"/>
          <p:cNvSpPr/>
          <p:nvPr/>
        </p:nvSpPr>
        <p:spPr>
          <a:xfrm>
            <a:off x="5226176" y="840073"/>
            <a:ext cx="5829694" cy="7068754"/>
          </a:xfrm>
          <a:custGeom>
            <a:avLst/>
            <a:gdLst/>
            <a:ahLst/>
            <a:cxnLst/>
            <a:rect l="l" t="t" r="r" b="b"/>
            <a:pathLst>
              <a:path w="5829694" h="7068754">
                <a:moveTo>
                  <a:pt x="0" y="0"/>
                </a:moveTo>
                <a:lnTo>
                  <a:pt x="5829694" y="0"/>
                </a:lnTo>
                <a:lnTo>
                  <a:pt x="5829694" y="7068755"/>
                </a:lnTo>
                <a:lnTo>
                  <a:pt x="0" y="7068755"/>
                </a:lnTo>
                <a:lnTo>
                  <a:pt x="0" y="0"/>
                </a:lnTo>
                <a:close/>
              </a:path>
            </a:pathLst>
          </a:custGeom>
          <a:blipFill>
            <a:blip r:embed="rId5"/>
            <a:stretch>
              <a:fillRect l="-10570" r="-10861"/>
            </a:stretch>
          </a:blipFill>
        </p:spPr>
        <p:txBody>
          <a:bodyPr/>
          <a:lstStyle/>
          <a:p>
            <a:endParaRPr lang="zh-TW" altLang="en-US"/>
          </a:p>
        </p:txBody>
      </p:sp>
      <p:sp>
        <p:nvSpPr>
          <p:cNvPr id="6" name="Freeform 6"/>
          <p:cNvSpPr/>
          <p:nvPr/>
        </p:nvSpPr>
        <p:spPr>
          <a:xfrm>
            <a:off x="11055870" y="840073"/>
            <a:ext cx="5992066" cy="7068754"/>
          </a:xfrm>
          <a:custGeom>
            <a:avLst/>
            <a:gdLst/>
            <a:ahLst/>
            <a:cxnLst/>
            <a:rect l="l" t="t" r="r" b="b"/>
            <a:pathLst>
              <a:path w="5992066" h="7068754">
                <a:moveTo>
                  <a:pt x="0" y="0"/>
                </a:moveTo>
                <a:lnTo>
                  <a:pt x="5992066" y="0"/>
                </a:lnTo>
                <a:lnTo>
                  <a:pt x="5992066" y="7068755"/>
                </a:lnTo>
                <a:lnTo>
                  <a:pt x="0" y="7068755"/>
                </a:lnTo>
                <a:lnTo>
                  <a:pt x="0" y="0"/>
                </a:lnTo>
                <a:close/>
              </a:path>
            </a:pathLst>
          </a:custGeom>
          <a:blipFill>
            <a:blip r:embed="rId6"/>
            <a:stretch>
              <a:fillRect l="-2302" r="-5756" b="-1648"/>
            </a:stretch>
          </a:blipFill>
        </p:spPr>
        <p:txBody>
          <a:bodyPr/>
          <a:lstStyle/>
          <a:p>
            <a:endParaRPr lang="zh-TW" altLang="en-US"/>
          </a:p>
        </p:txBody>
      </p:sp>
      <p:sp>
        <p:nvSpPr>
          <p:cNvPr id="7" name="TextBox 7"/>
          <p:cNvSpPr txBox="1"/>
          <p:nvPr/>
        </p:nvSpPr>
        <p:spPr>
          <a:xfrm>
            <a:off x="0" y="-10827"/>
            <a:ext cx="9802437" cy="850900"/>
          </a:xfrm>
          <a:prstGeom prst="rect">
            <a:avLst/>
          </a:prstGeom>
        </p:spPr>
        <p:txBody>
          <a:bodyPr lIns="0" tIns="0" rIns="0" bIns="0" rtlCol="0" anchor="t">
            <a:spAutoFit/>
          </a:bodyPr>
          <a:lstStyle/>
          <a:p>
            <a:pPr algn="l">
              <a:lnSpc>
                <a:spcPts val="5900"/>
              </a:lnSpc>
            </a:pPr>
            <a:r>
              <a:rPr lang="en-US" sz="5000">
                <a:solidFill>
                  <a:srgbClr val="90704F"/>
                </a:solidFill>
                <a:latin typeface="王漢宗特黑體"/>
                <a:ea typeface="王漢宗特黑體"/>
                <a:cs typeface="王漢宗特黑體"/>
                <a:sym typeface="王漢宗特黑體"/>
              </a:rPr>
              <a:t>整體市場趨勢為何?</a:t>
            </a:r>
          </a:p>
        </p:txBody>
      </p:sp>
      <p:sp>
        <p:nvSpPr>
          <p:cNvPr id="8" name="TextBox 8"/>
          <p:cNvSpPr txBox="1"/>
          <p:nvPr/>
        </p:nvSpPr>
        <p:spPr>
          <a:xfrm>
            <a:off x="5531211" y="7733644"/>
            <a:ext cx="5219624" cy="1524656"/>
          </a:xfrm>
          <a:prstGeom prst="rect">
            <a:avLst/>
          </a:prstGeom>
        </p:spPr>
        <p:txBody>
          <a:bodyPr lIns="0" tIns="0" rIns="0" bIns="0" rtlCol="0" anchor="t">
            <a:spAutoFit/>
          </a:bodyPr>
          <a:lstStyle/>
          <a:p>
            <a:pPr algn="ctr">
              <a:lnSpc>
                <a:spcPts val="3978"/>
              </a:lnSpc>
              <a:spcBef>
                <a:spcPct val="0"/>
              </a:spcBef>
            </a:pPr>
            <a:r>
              <a:rPr lang="en-US" sz="2382">
                <a:solidFill>
                  <a:srgbClr val="90704F"/>
                </a:solidFill>
                <a:latin typeface="王漢宗特黑體"/>
                <a:ea typeface="王漢宗特黑體"/>
                <a:cs typeface="王漢宗特黑體"/>
                <a:sym typeface="王漢宗特黑體"/>
              </a:rPr>
              <a:t>【每月登入次數】</a:t>
            </a:r>
          </a:p>
          <a:p>
            <a:pPr algn="l">
              <a:lnSpc>
                <a:spcPts val="3978"/>
              </a:lnSpc>
              <a:spcBef>
                <a:spcPct val="0"/>
              </a:spcBef>
            </a:pPr>
            <a:r>
              <a:rPr lang="en-US" sz="2382">
                <a:solidFill>
                  <a:srgbClr val="90704F"/>
                </a:solidFill>
                <a:latin typeface="王漢宗特黑體"/>
                <a:ea typeface="王漢宗特黑體"/>
                <a:cs typeface="王漢宗特黑體"/>
                <a:sym typeface="王漢宗特黑體"/>
              </a:rPr>
              <a:t>呈現出當月有多少玩家登入，可以得知2023年的玩家比2022年更多、更活躍</a:t>
            </a:r>
          </a:p>
        </p:txBody>
      </p:sp>
      <p:sp>
        <p:nvSpPr>
          <p:cNvPr id="9" name="TextBox 9"/>
          <p:cNvSpPr txBox="1"/>
          <p:nvPr/>
        </p:nvSpPr>
        <p:spPr>
          <a:xfrm>
            <a:off x="11197359" y="7762062"/>
            <a:ext cx="5709087" cy="1496238"/>
          </a:xfrm>
          <a:prstGeom prst="rect">
            <a:avLst/>
          </a:prstGeom>
        </p:spPr>
        <p:txBody>
          <a:bodyPr lIns="0" tIns="0" rIns="0" bIns="0" rtlCol="0" anchor="t">
            <a:spAutoFit/>
          </a:bodyPr>
          <a:lstStyle/>
          <a:p>
            <a:pPr algn="ctr">
              <a:lnSpc>
                <a:spcPts val="3974"/>
              </a:lnSpc>
              <a:spcBef>
                <a:spcPct val="0"/>
              </a:spcBef>
            </a:pPr>
            <a:r>
              <a:rPr lang="en-US" sz="2379">
                <a:solidFill>
                  <a:srgbClr val="90704F"/>
                </a:solidFill>
                <a:latin typeface="王漢宗特黑體"/>
                <a:ea typeface="王漢宗特黑體"/>
                <a:cs typeface="王漢宗特黑體"/>
                <a:sym typeface="王漢宗特黑體"/>
              </a:rPr>
              <a:t>【每月轉蛋次數】</a:t>
            </a:r>
          </a:p>
          <a:p>
            <a:pPr algn="ctr">
              <a:lnSpc>
                <a:spcPts val="3974"/>
              </a:lnSpc>
              <a:spcBef>
                <a:spcPct val="0"/>
              </a:spcBef>
            </a:pPr>
            <a:r>
              <a:rPr lang="en-US" sz="2379">
                <a:solidFill>
                  <a:srgbClr val="90704F"/>
                </a:solidFill>
                <a:latin typeface="王漢宗特黑體"/>
                <a:ea typeface="王漢宗特黑體"/>
                <a:cs typeface="王漢宗特黑體"/>
                <a:sym typeface="王漢宗特黑體"/>
              </a:rPr>
              <a:t>呈現出每個月平均每個玩家的轉蛋次數，可以得知整體玩家轉蛋次數逐漸下降</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0ECE5"/>
        </a:solidFill>
        <a:effectLst/>
      </p:bgPr>
    </p:bg>
    <p:spTree>
      <p:nvGrpSpPr>
        <p:cNvPr id="1" name=""/>
        <p:cNvGrpSpPr/>
        <p:nvPr/>
      </p:nvGrpSpPr>
      <p:grpSpPr>
        <a:xfrm>
          <a:off x="0" y="0"/>
          <a:ext cx="0" cy="0"/>
          <a:chOff x="0" y="0"/>
          <a:chExt cx="0" cy="0"/>
        </a:xfrm>
      </p:grpSpPr>
      <p:sp>
        <p:nvSpPr>
          <p:cNvPr id="2" name="Freeform 2"/>
          <p:cNvSpPr/>
          <p:nvPr/>
        </p:nvSpPr>
        <p:spPr>
          <a:xfrm flipV="1">
            <a:off x="455605" y="7774867"/>
            <a:ext cx="1223166" cy="2069972"/>
          </a:xfrm>
          <a:custGeom>
            <a:avLst/>
            <a:gdLst/>
            <a:ahLst/>
            <a:cxnLst/>
            <a:rect l="l" t="t" r="r" b="b"/>
            <a:pathLst>
              <a:path w="1223166" h="2069972">
                <a:moveTo>
                  <a:pt x="0" y="2069972"/>
                </a:moveTo>
                <a:lnTo>
                  <a:pt x="1223166" y="2069972"/>
                </a:lnTo>
                <a:lnTo>
                  <a:pt x="1223166" y="0"/>
                </a:lnTo>
                <a:lnTo>
                  <a:pt x="0" y="0"/>
                </a:lnTo>
                <a:lnTo>
                  <a:pt x="0" y="2069972"/>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zh-TW" altLang="en-US"/>
          </a:p>
        </p:txBody>
      </p:sp>
      <p:sp>
        <p:nvSpPr>
          <p:cNvPr id="3" name="Freeform 3"/>
          <p:cNvSpPr/>
          <p:nvPr/>
        </p:nvSpPr>
        <p:spPr>
          <a:xfrm flipH="1">
            <a:off x="16609617" y="462248"/>
            <a:ext cx="1223166" cy="2069972"/>
          </a:xfrm>
          <a:custGeom>
            <a:avLst/>
            <a:gdLst/>
            <a:ahLst/>
            <a:cxnLst/>
            <a:rect l="l" t="t" r="r" b="b"/>
            <a:pathLst>
              <a:path w="1223166" h="2069972">
                <a:moveTo>
                  <a:pt x="1223166" y="0"/>
                </a:moveTo>
                <a:lnTo>
                  <a:pt x="0" y="0"/>
                </a:lnTo>
                <a:lnTo>
                  <a:pt x="0" y="2069973"/>
                </a:lnTo>
                <a:lnTo>
                  <a:pt x="1223166" y="2069973"/>
                </a:lnTo>
                <a:lnTo>
                  <a:pt x="1223166"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zh-TW" altLang="en-US"/>
          </a:p>
        </p:txBody>
      </p:sp>
      <p:sp>
        <p:nvSpPr>
          <p:cNvPr id="4" name="TextBox 4"/>
          <p:cNvSpPr txBox="1"/>
          <p:nvPr/>
        </p:nvSpPr>
        <p:spPr>
          <a:xfrm>
            <a:off x="1389428" y="1024160"/>
            <a:ext cx="9802437" cy="850900"/>
          </a:xfrm>
          <a:prstGeom prst="rect">
            <a:avLst/>
          </a:prstGeom>
        </p:spPr>
        <p:txBody>
          <a:bodyPr lIns="0" tIns="0" rIns="0" bIns="0" rtlCol="0" anchor="t">
            <a:spAutoFit/>
          </a:bodyPr>
          <a:lstStyle/>
          <a:p>
            <a:pPr algn="l">
              <a:lnSpc>
                <a:spcPts val="5900"/>
              </a:lnSpc>
            </a:pPr>
            <a:r>
              <a:rPr lang="en-US" sz="5000">
                <a:solidFill>
                  <a:srgbClr val="90704F"/>
                </a:solidFill>
                <a:latin typeface="王漢宗特黑體"/>
                <a:ea typeface="王漢宗特黑體"/>
                <a:cs typeface="王漢宗特黑體"/>
                <a:sym typeface="王漢宗特黑體"/>
              </a:rPr>
              <a:t>資料還透漏了什麼資訊?</a:t>
            </a:r>
          </a:p>
        </p:txBody>
      </p:sp>
      <p:sp>
        <p:nvSpPr>
          <p:cNvPr id="5" name="TextBox 5"/>
          <p:cNvSpPr txBox="1"/>
          <p:nvPr/>
        </p:nvSpPr>
        <p:spPr>
          <a:xfrm>
            <a:off x="1389428" y="2313146"/>
            <a:ext cx="12347680" cy="6280024"/>
          </a:xfrm>
          <a:prstGeom prst="rect">
            <a:avLst/>
          </a:prstGeom>
        </p:spPr>
        <p:txBody>
          <a:bodyPr lIns="0" tIns="0" rIns="0" bIns="0" rtlCol="0" anchor="t">
            <a:spAutoFit/>
          </a:bodyPr>
          <a:lstStyle/>
          <a:p>
            <a:pPr algn="l">
              <a:lnSpc>
                <a:spcPts val="5510"/>
              </a:lnSpc>
            </a:pPr>
            <a:r>
              <a:rPr lang="en-US" sz="3299">
                <a:solidFill>
                  <a:srgbClr val="90704F"/>
                </a:solidFill>
                <a:latin typeface="王漢宗特黑體"/>
                <a:ea typeface="王漢宗特黑體"/>
                <a:cs typeface="王漢宗特黑體"/>
                <a:sym typeface="王漢宗特黑體"/>
              </a:rPr>
              <a:t>資料視覺化能協助人們更清楚理解隱藏於資料中的資訊。透過資料視覺化，資訊以表格、圖表或其他視覺呈現類型等圖形形式顯示。</a:t>
            </a:r>
          </a:p>
          <a:p>
            <a:pPr algn="l">
              <a:lnSpc>
                <a:spcPts val="5510"/>
              </a:lnSpc>
            </a:pPr>
            <a:endParaRPr lang="en-US" sz="3299">
              <a:solidFill>
                <a:srgbClr val="90704F"/>
              </a:solidFill>
              <a:latin typeface="王漢宗特黑體"/>
              <a:ea typeface="王漢宗特黑體"/>
              <a:cs typeface="王漢宗特黑體"/>
              <a:sym typeface="王漢宗特黑體"/>
            </a:endParaRPr>
          </a:p>
          <a:p>
            <a:pPr algn="l">
              <a:lnSpc>
                <a:spcPts val="5510"/>
              </a:lnSpc>
            </a:pPr>
            <a:r>
              <a:rPr lang="en-US" sz="3299">
                <a:solidFill>
                  <a:srgbClr val="90704F"/>
                </a:solidFill>
                <a:latin typeface="王漢宗特黑體"/>
                <a:ea typeface="王漢宗特黑體"/>
                <a:cs typeface="王漢宗特黑體"/>
                <a:sym typeface="王漢宗特黑體"/>
              </a:rPr>
              <a:t>根據資料，可推論出不同貨幣代表來自不同國家的玩家，因此另外整理出以下四種資訊，分析不同國家之間的玩家特性：</a:t>
            </a:r>
          </a:p>
          <a:p>
            <a:pPr algn="l">
              <a:lnSpc>
                <a:spcPts val="5510"/>
              </a:lnSpc>
            </a:pPr>
            <a:r>
              <a:rPr lang="en-US" sz="3299">
                <a:solidFill>
                  <a:srgbClr val="90704F"/>
                </a:solidFill>
                <a:latin typeface="王漢宗特黑體"/>
                <a:ea typeface="王漢宗特黑體"/>
                <a:cs typeface="王漢宗特黑體"/>
                <a:sym typeface="王漢宗特黑體"/>
              </a:rPr>
              <a:t>1.【各國平均每個玩家的轉蛋次數】</a:t>
            </a:r>
          </a:p>
          <a:p>
            <a:pPr algn="l">
              <a:lnSpc>
                <a:spcPts val="5510"/>
              </a:lnSpc>
            </a:pPr>
            <a:r>
              <a:rPr lang="en-US" sz="3299">
                <a:solidFill>
                  <a:srgbClr val="90704F"/>
                </a:solidFill>
                <a:latin typeface="王漢宗特黑體"/>
                <a:ea typeface="王漢宗特黑體"/>
                <a:cs typeface="王漢宗特黑體"/>
                <a:sym typeface="王漢宗特黑體"/>
              </a:rPr>
              <a:t>2.【各國平均每次轉蛋的轉蛋次數】</a:t>
            </a:r>
          </a:p>
          <a:p>
            <a:pPr algn="l">
              <a:lnSpc>
                <a:spcPts val="5510"/>
              </a:lnSpc>
            </a:pPr>
            <a:r>
              <a:rPr lang="en-US" sz="3299">
                <a:solidFill>
                  <a:srgbClr val="90704F"/>
                </a:solidFill>
                <a:latin typeface="王漢宗特黑體"/>
                <a:ea typeface="王漢宗特黑體"/>
                <a:cs typeface="王漢宗特黑體"/>
                <a:sym typeface="王漢宗特黑體"/>
              </a:rPr>
              <a:t>3.【各國平均每個玩家的登入次數】</a:t>
            </a:r>
          </a:p>
          <a:p>
            <a:pPr algn="l">
              <a:lnSpc>
                <a:spcPts val="5510"/>
              </a:lnSpc>
            </a:pPr>
            <a:r>
              <a:rPr lang="en-US" sz="3299">
                <a:solidFill>
                  <a:srgbClr val="90704F"/>
                </a:solidFill>
                <a:latin typeface="王漢宗特黑體"/>
                <a:ea typeface="王漢宗特黑體"/>
                <a:cs typeface="王漢宗特黑體"/>
                <a:sym typeface="王漢宗特黑體"/>
              </a:rPr>
              <a:t>4.【各國玩家的花費金額及轉蛋次數分布】</a:t>
            </a:r>
          </a:p>
        </p:txBody>
      </p:sp>
      <p:sp>
        <p:nvSpPr>
          <p:cNvPr id="6" name="Freeform 6"/>
          <p:cNvSpPr/>
          <p:nvPr/>
        </p:nvSpPr>
        <p:spPr>
          <a:xfrm>
            <a:off x="14332181" y="5513855"/>
            <a:ext cx="2632679" cy="3295998"/>
          </a:xfrm>
          <a:custGeom>
            <a:avLst/>
            <a:gdLst/>
            <a:ahLst/>
            <a:cxnLst/>
            <a:rect l="l" t="t" r="r" b="b"/>
            <a:pathLst>
              <a:path w="2632679" h="3295998">
                <a:moveTo>
                  <a:pt x="0" y="0"/>
                </a:moveTo>
                <a:lnTo>
                  <a:pt x="2632679" y="0"/>
                </a:lnTo>
                <a:lnTo>
                  <a:pt x="2632679" y="3295998"/>
                </a:lnTo>
                <a:lnTo>
                  <a:pt x="0" y="329599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zh-TW" alt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0ECE5"/>
        </a:solidFill>
        <a:effectLst/>
      </p:bgPr>
    </p:bg>
    <p:spTree>
      <p:nvGrpSpPr>
        <p:cNvPr id="1" name=""/>
        <p:cNvGrpSpPr/>
        <p:nvPr/>
      </p:nvGrpSpPr>
      <p:grpSpPr>
        <a:xfrm>
          <a:off x="0" y="0"/>
          <a:ext cx="0" cy="0"/>
          <a:chOff x="0" y="0"/>
          <a:chExt cx="0" cy="0"/>
        </a:xfrm>
      </p:grpSpPr>
      <p:sp>
        <p:nvSpPr>
          <p:cNvPr id="2" name="Freeform 2"/>
          <p:cNvSpPr/>
          <p:nvPr/>
        </p:nvSpPr>
        <p:spPr>
          <a:xfrm flipV="1">
            <a:off x="455605" y="7774867"/>
            <a:ext cx="1223166" cy="2069972"/>
          </a:xfrm>
          <a:custGeom>
            <a:avLst/>
            <a:gdLst/>
            <a:ahLst/>
            <a:cxnLst/>
            <a:rect l="l" t="t" r="r" b="b"/>
            <a:pathLst>
              <a:path w="1223166" h="2069972">
                <a:moveTo>
                  <a:pt x="0" y="2069972"/>
                </a:moveTo>
                <a:lnTo>
                  <a:pt x="1223166" y="2069972"/>
                </a:lnTo>
                <a:lnTo>
                  <a:pt x="1223166" y="0"/>
                </a:lnTo>
                <a:lnTo>
                  <a:pt x="0" y="0"/>
                </a:lnTo>
                <a:lnTo>
                  <a:pt x="0" y="2069972"/>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zh-TW" altLang="en-US"/>
          </a:p>
        </p:txBody>
      </p:sp>
      <p:sp>
        <p:nvSpPr>
          <p:cNvPr id="3" name="Freeform 3"/>
          <p:cNvSpPr/>
          <p:nvPr/>
        </p:nvSpPr>
        <p:spPr>
          <a:xfrm flipH="1">
            <a:off x="16609617" y="462248"/>
            <a:ext cx="1223166" cy="2069972"/>
          </a:xfrm>
          <a:custGeom>
            <a:avLst/>
            <a:gdLst/>
            <a:ahLst/>
            <a:cxnLst/>
            <a:rect l="l" t="t" r="r" b="b"/>
            <a:pathLst>
              <a:path w="1223166" h="2069972">
                <a:moveTo>
                  <a:pt x="1223166" y="0"/>
                </a:moveTo>
                <a:lnTo>
                  <a:pt x="0" y="0"/>
                </a:lnTo>
                <a:lnTo>
                  <a:pt x="0" y="2069973"/>
                </a:lnTo>
                <a:lnTo>
                  <a:pt x="1223166" y="2069973"/>
                </a:lnTo>
                <a:lnTo>
                  <a:pt x="1223166"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zh-TW" altLang="en-US"/>
          </a:p>
        </p:txBody>
      </p:sp>
      <p:sp>
        <p:nvSpPr>
          <p:cNvPr id="4" name="Freeform 4"/>
          <p:cNvSpPr/>
          <p:nvPr/>
        </p:nvSpPr>
        <p:spPr>
          <a:xfrm>
            <a:off x="0" y="1063597"/>
            <a:ext cx="4502323" cy="5043300"/>
          </a:xfrm>
          <a:custGeom>
            <a:avLst/>
            <a:gdLst/>
            <a:ahLst/>
            <a:cxnLst/>
            <a:rect l="l" t="t" r="r" b="b"/>
            <a:pathLst>
              <a:path w="4502323" h="5043300">
                <a:moveTo>
                  <a:pt x="0" y="0"/>
                </a:moveTo>
                <a:lnTo>
                  <a:pt x="4502323" y="0"/>
                </a:lnTo>
                <a:lnTo>
                  <a:pt x="4502323" y="5043300"/>
                </a:lnTo>
                <a:lnTo>
                  <a:pt x="0" y="5043300"/>
                </a:lnTo>
                <a:lnTo>
                  <a:pt x="0" y="0"/>
                </a:lnTo>
                <a:close/>
              </a:path>
            </a:pathLst>
          </a:custGeom>
          <a:blipFill>
            <a:blip r:embed="rId4"/>
            <a:stretch>
              <a:fillRect/>
            </a:stretch>
          </a:blipFill>
        </p:spPr>
        <p:txBody>
          <a:bodyPr/>
          <a:lstStyle/>
          <a:p>
            <a:endParaRPr lang="zh-TW" altLang="en-US"/>
          </a:p>
        </p:txBody>
      </p:sp>
      <p:sp>
        <p:nvSpPr>
          <p:cNvPr id="5" name="Freeform 5"/>
          <p:cNvSpPr/>
          <p:nvPr/>
        </p:nvSpPr>
        <p:spPr>
          <a:xfrm>
            <a:off x="4739507" y="755650"/>
            <a:ext cx="7431020" cy="7170934"/>
          </a:xfrm>
          <a:custGeom>
            <a:avLst/>
            <a:gdLst/>
            <a:ahLst/>
            <a:cxnLst/>
            <a:rect l="l" t="t" r="r" b="b"/>
            <a:pathLst>
              <a:path w="7431020" h="7170934">
                <a:moveTo>
                  <a:pt x="0" y="0"/>
                </a:moveTo>
                <a:lnTo>
                  <a:pt x="7431020" y="0"/>
                </a:lnTo>
                <a:lnTo>
                  <a:pt x="7431020" y="7170934"/>
                </a:lnTo>
                <a:lnTo>
                  <a:pt x="0" y="7170934"/>
                </a:lnTo>
                <a:lnTo>
                  <a:pt x="0" y="0"/>
                </a:lnTo>
                <a:close/>
              </a:path>
            </a:pathLst>
          </a:custGeom>
          <a:blipFill>
            <a:blip r:embed="rId5"/>
            <a:stretch>
              <a:fillRect/>
            </a:stretch>
          </a:blipFill>
        </p:spPr>
        <p:txBody>
          <a:bodyPr/>
          <a:lstStyle/>
          <a:p>
            <a:endParaRPr lang="zh-TW" altLang="en-US"/>
          </a:p>
        </p:txBody>
      </p:sp>
      <p:sp>
        <p:nvSpPr>
          <p:cNvPr id="6" name="Freeform 6"/>
          <p:cNvSpPr/>
          <p:nvPr/>
        </p:nvSpPr>
        <p:spPr>
          <a:xfrm>
            <a:off x="12170527" y="755650"/>
            <a:ext cx="4813489" cy="7170934"/>
          </a:xfrm>
          <a:custGeom>
            <a:avLst/>
            <a:gdLst/>
            <a:ahLst/>
            <a:cxnLst/>
            <a:rect l="l" t="t" r="r" b="b"/>
            <a:pathLst>
              <a:path w="4813489" h="7170934">
                <a:moveTo>
                  <a:pt x="0" y="0"/>
                </a:moveTo>
                <a:lnTo>
                  <a:pt x="4813489" y="0"/>
                </a:lnTo>
                <a:lnTo>
                  <a:pt x="4813489" y="7170934"/>
                </a:lnTo>
                <a:lnTo>
                  <a:pt x="0" y="7170934"/>
                </a:lnTo>
                <a:lnTo>
                  <a:pt x="0" y="0"/>
                </a:lnTo>
                <a:close/>
              </a:path>
            </a:pathLst>
          </a:custGeom>
          <a:blipFill>
            <a:blip r:embed="rId6"/>
            <a:stretch>
              <a:fillRect/>
            </a:stretch>
          </a:blipFill>
        </p:spPr>
        <p:txBody>
          <a:bodyPr/>
          <a:lstStyle/>
          <a:p>
            <a:endParaRPr lang="zh-TW" altLang="en-US"/>
          </a:p>
        </p:txBody>
      </p:sp>
      <p:sp>
        <p:nvSpPr>
          <p:cNvPr id="7" name="TextBox 7"/>
          <p:cNvSpPr txBox="1"/>
          <p:nvPr/>
        </p:nvSpPr>
        <p:spPr>
          <a:xfrm>
            <a:off x="0" y="-95250"/>
            <a:ext cx="9802437" cy="850900"/>
          </a:xfrm>
          <a:prstGeom prst="rect">
            <a:avLst/>
          </a:prstGeom>
        </p:spPr>
        <p:txBody>
          <a:bodyPr lIns="0" tIns="0" rIns="0" bIns="0" rtlCol="0" anchor="t">
            <a:spAutoFit/>
          </a:bodyPr>
          <a:lstStyle/>
          <a:p>
            <a:pPr algn="l">
              <a:lnSpc>
                <a:spcPts val="5900"/>
              </a:lnSpc>
            </a:pPr>
            <a:r>
              <a:rPr lang="en-US" sz="5000">
                <a:solidFill>
                  <a:srgbClr val="90704F"/>
                </a:solidFill>
                <a:latin typeface="王漢宗特黑體"/>
                <a:ea typeface="王漢宗特黑體"/>
                <a:cs typeface="王漢宗特黑體"/>
                <a:sym typeface="王漢宗特黑體"/>
              </a:rPr>
              <a:t>資料還透漏了什麼資訊?</a:t>
            </a:r>
          </a:p>
        </p:txBody>
      </p:sp>
      <p:sp>
        <p:nvSpPr>
          <p:cNvPr id="8" name="TextBox 8"/>
          <p:cNvSpPr txBox="1"/>
          <p:nvPr/>
        </p:nvSpPr>
        <p:spPr>
          <a:xfrm>
            <a:off x="0" y="6049747"/>
            <a:ext cx="4502323" cy="541528"/>
          </a:xfrm>
          <a:prstGeom prst="rect">
            <a:avLst/>
          </a:prstGeom>
        </p:spPr>
        <p:txBody>
          <a:bodyPr lIns="0" tIns="0" rIns="0" bIns="0" rtlCol="0" anchor="t">
            <a:spAutoFit/>
          </a:bodyPr>
          <a:lstStyle/>
          <a:p>
            <a:pPr algn="ctr">
              <a:lnSpc>
                <a:spcPts val="3776"/>
              </a:lnSpc>
              <a:spcBef>
                <a:spcPct val="0"/>
              </a:spcBef>
            </a:pPr>
            <a:r>
              <a:rPr lang="en-US" sz="3200">
                <a:solidFill>
                  <a:srgbClr val="90704F"/>
                </a:solidFill>
                <a:latin typeface="王漢宗特黑體"/>
                <a:ea typeface="王漢宗特黑體"/>
                <a:cs typeface="王漢宗特黑體"/>
                <a:sym typeface="王漢宗特黑體"/>
              </a:rPr>
              <a:t>將資料依幣別及日期分類</a:t>
            </a:r>
          </a:p>
        </p:txBody>
      </p:sp>
      <p:sp>
        <p:nvSpPr>
          <p:cNvPr id="9" name="TextBox 9"/>
          <p:cNvSpPr txBox="1"/>
          <p:nvPr/>
        </p:nvSpPr>
        <p:spPr>
          <a:xfrm>
            <a:off x="4502323" y="7869434"/>
            <a:ext cx="13093276" cy="1465453"/>
          </a:xfrm>
          <a:prstGeom prst="rect">
            <a:avLst/>
          </a:prstGeom>
        </p:spPr>
        <p:txBody>
          <a:bodyPr lIns="0" tIns="0" rIns="0" bIns="0" rtlCol="0" anchor="t">
            <a:spAutoFit/>
          </a:bodyPr>
          <a:lstStyle/>
          <a:p>
            <a:pPr algn="ctr">
              <a:lnSpc>
                <a:spcPts val="3894"/>
              </a:lnSpc>
            </a:pPr>
            <a:r>
              <a:rPr lang="en-US" sz="3300">
                <a:solidFill>
                  <a:srgbClr val="90704F"/>
                </a:solidFill>
                <a:latin typeface="王漢宗特黑體"/>
                <a:ea typeface="王漢宗特黑體"/>
                <a:cs typeface="王漢宗特黑體"/>
                <a:sym typeface="王漢宗特黑體"/>
              </a:rPr>
              <a:t>【各國平均每個玩家的轉蛋次數】及【各國平均每次轉蛋的轉蛋次數】</a:t>
            </a:r>
          </a:p>
          <a:p>
            <a:pPr algn="ctr">
              <a:lnSpc>
                <a:spcPts val="3658"/>
              </a:lnSpc>
              <a:spcBef>
                <a:spcPct val="0"/>
              </a:spcBef>
            </a:pPr>
            <a:r>
              <a:rPr lang="en-US" sz="3100">
                <a:solidFill>
                  <a:srgbClr val="90704F"/>
                </a:solidFill>
                <a:latin typeface="王漢宗特黑體"/>
                <a:ea typeface="王漢宗特黑體"/>
                <a:cs typeface="王漢宗特黑體"/>
                <a:sym typeface="王漢宗特黑體"/>
              </a:rPr>
              <a:t>可以得知中國及日本整體玩家參與轉蛋遊戲較熱烈而台灣及香港地區整體玩家參與轉蛋次數較少，可以透過針對部區域舉辦活動吸引玩家參與遊戲。</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0ECE5"/>
        </a:solidFill>
        <a:effectLst/>
      </p:bgPr>
    </p:bg>
    <p:spTree>
      <p:nvGrpSpPr>
        <p:cNvPr id="1" name=""/>
        <p:cNvGrpSpPr/>
        <p:nvPr/>
      </p:nvGrpSpPr>
      <p:grpSpPr>
        <a:xfrm>
          <a:off x="0" y="0"/>
          <a:ext cx="0" cy="0"/>
          <a:chOff x="0" y="0"/>
          <a:chExt cx="0" cy="0"/>
        </a:xfrm>
      </p:grpSpPr>
      <p:sp>
        <p:nvSpPr>
          <p:cNvPr id="2" name="Freeform 2"/>
          <p:cNvSpPr/>
          <p:nvPr/>
        </p:nvSpPr>
        <p:spPr>
          <a:xfrm flipV="1">
            <a:off x="455605" y="7774867"/>
            <a:ext cx="1223166" cy="2069972"/>
          </a:xfrm>
          <a:custGeom>
            <a:avLst/>
            <a:gdLst/>
            <a:ahLst/>
            <a:cxnLst/>
            <a:rect l="l" t="t" r="r" b="b"/>
            <a:pathLst>
              <a:path w="1223166" h="2069972">
                <a:moveTo>
                  <a:pt x="0" y="2069972"/>
                </a:moveTo>
                <a:lnTo>
                  <a:pt x="1223166" y="2069972"/>
                </a:lnTo>
                <a:lnTo>
                  <a:pt x="1223166" y="0"/>
                </a:lnTo>
                <a:lnTo>
                  <a:pt x="0" y="0"/>
                </a:lnTo>
                <a:lnTo>
                  <a:pt x="0" y="2069972"/>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zh-TW" altLang="en-US"/>
          </a:p>
        </p:txBody>
      </p:sp>
      <p:sp>
        <p:nvSpPr>
          <p:cNvPr id="3" name="Freeform 3"/>
          <p:cNvSpPr/>
          <p:nvPr/>
        </p:nvSpPr>
        <p:spPr>
          <a:xfrm flipH="1">
            <a:off x="16609617" y="462248"/>
            <a:ext cx="1223166" cy="2069972"/>
          </a:xfrm>
          <a:custGeom>
            <a:avLst/>
            <a:gdLst/>
            <a:ahLst/>
            <a:cxnLst/>
            <a:rect l="l" t="t" r="r" b="b"/>
            <a:pathLst>
              <a:path w="1223166" h="2069972">
                <a:moveTo>
                  <a:pt x="1223166" y="0"/>
                </a:moveTo>
                <a:lnTo>
                  <a:pt x="0" y="0"/>
                </a:lnTo>
                <a:lnTo>
                  <a:pt x="0" y="2069973"/>
                </a:lnTo>
                <a:lnTo>
                  <a:pt x="1223166" y="2069973"/>
                </a:lnTo>
                <a:lnTo>
                  <a:pt x="1223166"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zh-TW" altLang="en-US"/>
          </a:p>
        </p:txBody>
      </p:sp>
      <p:sp>
        <p:nvSpPr>
          <p:cNvPr id="4" name="Freeform 4"/>
          <p:cNvSpPr/>
          <p:nvPr/>
        </p:nvSpPr>
        <p:spPr>
          <a:xfrm>
            <a:off x="14332181" y="5513855"/>
            <a:ext cx="2632679" cy="3295998"/>
          </a:xfrm>
          <a:custGeom>
            <a:avLst/>
            <a:gdLst/>
            <a:ahLst/>
            <a:cxnLst/>
            <a:rect l="l" t="t" r="r" b="b"/>
            <a:pathLst>
              <a:path w="2632679" h="3295998">
                <a:moveTo>
                  <a:pt x="0" y="0"/>
                </a:moveTo>
                <a:lnTo>
                  <a:pt x="2632679" y="0"/>
                </a:lnTo>
                <a:lnTo>
                  <a:pt x="2632679" y="3295998"/>
                </a:lnTo>
                <a:lnTo>
                  <a:pt x="0" y="329599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zh-TW" altLang="en-US"/>
          </a:p>
        </p:txBody>
      </p:sp>
      <p:sp>
        <p:nvSpPr>
          <p:cNvPr id="5" name="Freeform 5"/>
          <p:cNvSpPr/>
          <p:nvPr/>
        </p:nvSpPr>
        <p:spPr>
          <a:xfrm>
            <a:off x="914388" y="1028700"/>
            <a:ext cx="7973661" cy="8054203"/>
          </a:xfrm>
          <a:custGeom>
            <a:avLst/>
            <a:gdLst/>
            <a:ahLst/>
            <a:cxnLst/>
            <a:rect l="l" t="t" r="r" b="b"/>
            <a:pathLst>
              <a:path w="7973661" h="8054203">
                <a:moveTo>
                  <a:pt x="0" y="0"/>
                </a:moveTo>
                <a:lnTo>
                  <a:pt x="7973661" y="0"/>
                </a:lnTo>
                <a:lnTo>
                  <a:pt x="7973661" y="8054203"/>
                </a:lnTo>
                <a:lnTo>
                  <a:pt x="0" y="8054203"/>
                </a:lnTo>
                <a:lnTo>
                  <a:pt x="0" y="0"/>
                </a:lnTo>
                <a:close/>
              </a:path>
            </a:pathLst>
          </a:custGeom>
          <a:blipFill>
            <a:blip r:embed="rId6"/>
            <a:stretch>
              <a:fillRect/>
            </a:stretch>
          </a:blipFill>
        </p:spPr>
        <p:txBody>
          <a:bodyPr/>
          <a:lstStyle/>
          <a:p>
            <a:endParaRPr lang="zh-TW" altLang="en-US"/>
          </a:p>
        </p:txBody>
      </p:sp>
      <p:sp>
        <p:nvSpPr>
          <p:cNvPr id="6" name="TextBox 6"/>
          <p:cNvSpPr txBox="1"/>
          <p:nvPr/>
        </p:nvSpPr>
        <p:spPr>
          <a:xfrm>
            <a:off x="304800" y="36798"/>
            <a:ext cx="9802437" cy="850900"/>
          </a:xfrm>
          <a:prstGeom prst="rect">
            <a:avLst/>
          </a:prstGeom>
        </p:spPr>
        <p:txBody>
          <a:bodyPr lIns="0" tIns="0" rIns="0" bIns="0" rtlCol="0" anchor="t">
            <a:spAutoFit/>
          </a:bodyPr>
          <a:lstStyle/>
          <a:p>
            <a:pPr algn="l">
              <a:lnSpc>
                <a:spcPts val="5900"/>
              </a:lnSpc>
            </a:pPr>
            <a:r>
              <a:rPr lang="en-US" sz="5000" dirty="0" err="1">
                <a:solidFill>
                  <a:srgbClr val="90704F"/>
                </a:solidFill>
                <a:latin typeface="王漢宗特黑體"/>
                <a:ea typeface="王漢宗特黑體"/>
                <a:cs typeface="王漢宗特黑體"/>
                <a:sym typeface="王漢宗特黑體"/>
              </a:rPr>
              <a:t>資料還透漏了什麼資訊</a:t>
            </a:r>
            <a:r>
              <a:rPr lang="en-US" sz="5000" dirty="0">
                <a:solidFill>
                  <a:srgbClr val="90704F"/>
                </a:solidFill>
                <a:latin typeface="王漢宗特黑體"/>
                <a:ea typeface="王漢宗特黑體"/>
                <a:cs typeface="王漢宗特黑體"/>
                <a:sym typeface="王漢宗特黑體"/>
              </a:rPr>
              <a:t>?</a:t>
            </a:r>
          </a:p>
        </p:txBody>
      </p:sp>
      <p:sp>
        <p:nvSpPr>
          <p:cNvPr id="7" name="TextBox 7"/>
          <p:cNvSpPr txBox="1"/>
          <p:nvPr/>
        </p:nvSpPr>
        <p:spPr>
          <a:xfrm>
            <a:off x="9144000" y="2910953"/>
            <a:ext cx="7076741" cy="1478284"/>
          </a:xfrm>
          <a:prstGeom prst="rect">
            <a:avLst/>
          </a:prstGeom>
        </p:spPr>
        <p:txBody>
          <a:bodyPr lIns="0" tIns="0" rIns="0" bIns="0" rtlCol="0" anchor="t">
            <a:spAutoFit/>
          </a:bodyPr>
          <a:lstStyle/>
          <a:p>
            <a:pPr algn="l">
              <a:lnSpc>
                <a:spcPts val="3775"/>
              </a:lnSpc>
            </a:pPr>
            <a:r>
              <a:rPr lang="en-US" sz="3199">
                <a:solidFill>
                  <a:srgbClr val="90704F"/>
                </a:solidFill>
                <a:latin typeface="王漢宗特黑體"/>
                <a:ea typeface="王漢宗特黑體"/>
                <a:cs typeface="王漢宗特黑體"/>
                <a:sym typeface="王漢宗特黑體"/>
              </a:rPr>
              <a:t>可以看出日本整體玩家登入次數較少，可以透過推播通知玩家遊戲新消息以及活動資訊，進而增加登入次數。</a:t>
            </a:r>
          </a:p>
        </p:txBody>
      </p:sp>
      <p:sp>
        <p:nvSpPr>
          <p:cNvPr id="8" name="TextBox 8"/>
          <p:cNvSpPr txBox="1"/>
          <p:nvPr/>
        </p:nvSpPr>
        <p:spPr>
          <a:xfrm>
            <a:off x="1678771" y="9201150"/>
            <a:ext cx="6286500" cy="551307"/>
          </a:xfrm>
          <a:prstGeom prst="rect">
            <a:avLst/>
          </a:prstGeom>
        </p:spPr>
        <p:txBody>
          <a:bodyPr lIns="0" tIns="0" rIns="0" bIns="0" rtlCol="0" anchor="t">
            <a:spAutoFit/>
          </a:bodyPr>
          <a:lstStyle/>
          <a:p>
            <a:pPr algn="ctr">
              <a:lnSpc>
                <a:spcPts val="3894"/>
              </a:lnSpc>
              <a:spcBef>
                <a:spcPct val="0"/>
              </a:spcBef>
            </a:pPr>
            <a:r>
              <a:rPr lang="en-US" sz="3300">
                <a:solidFill>
                  <a:srgbClr val="90704F"/>
                </a:solidFill>
                <a:latin typeface="王漢宗特黑體"/>
                <a:ea typeface="王漢宗特黑體"/>
                <a:cs typeface="王漢宗特黑體"/>
                <a:sym typeface="王漢宗特黑體"/>
              </a:rPr>
              <a:t>【各國平均每個玩家的登入次數】</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0ECE5"/>
        </a:solidFill>
        <a:effectLst/>
      </p:bgPr>
    </p:bg>
    <p:spTree>
      <p:nvGrpSpPr>
        <p:cNvPr id="1" name=""/>
        <p:cNvGrpSpPr/>
        <p:nvPr/>
      </p:nvGrpSpPr>
      <p:grpSpPr>
        <a:xfrm>
          <a:off x="0" y="0"/>
          <a:ext cx="0" cy="0"/>
          <a:chOff x="0" y="0"/>
          <a:chExt cx="0" cy="0"/>
        </a:xfrm>
      </p:grpSpPr>
      <p:sp>
        <p:nvSpPr>
          <p:cNvPr id="2" name="Freeform 2"/>
          <p:cNvSpPr/>
          <p:nvPr/>
        </p:nvSpPr>
        <p:spPr>
          <a:xfrm flipV="1">
            <a:off x="455605" y="7774867"/>
            <a:ext cx="1223166" cy="2069972"/>
          </a:xfrm>
          <a:custGeom>
            <a:avLst/>
            <a:gdLst/>
            <a:ahLst/>
            <a:cxnLst/>
            <a:rect l="l" t="t" r="r" b="b"/>
            <a:pathLst>
              <a:path w="1223166" h="2069972">
                <a:moveTo>
                  <a:pt x="0" y="2069972"/>
                </a:moveTo>
                <a:lnTo>
                  <a:pt x="1223166" y="2069972"/>
                </a:lnTo>
                <a:lnTo>
                  <a:pt x="1223166" y="0"/>
                </a:lnTo>
                <a:lnTo>
                  <a:pt x="0" y="0"/>
                </a:lnTo>
                <a:lnTo>
                  <a:pt x="0" y="2069972"/>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zh-TW" altLang="en-US"/>
          </a:p>
        </p:txBody>
      </p:sp>
      <p:sp>
        <p:nvSpPr>
          <p:cNvPr id="3" name="Freeform 3"/>
          <p:cNvSpPr/>
          <p:nvPr/>
        </p:nvSpPr>
        <p:spPr>
          <a:xfrm flipH="1">
            <a:off x="16609617" y="462248"/>
            <a:ext cx="1223166" cy="2069972"/>
          </a:xfrm>
          <a:custGeom>
            <a:avLst/>
            <a:gdLst/>
            <a:ahLst/>
            <a:cxnLst/>
            <a:rect l="l" t="t" r="r" b="b"/>
            <a:pathLst>
              <a:path w="1223166" h="2069972">
                <a:moveTo>
                  <a:pt x="1223166" y="0"/>
                </a:moveTo>
                <a:lnTo>
                  <a:pt x="0" y="0"/>
                </a:lnTo>
                <a:lnTo>
                  <a:pt x="0" y="2069973"/>
                </a:lnTo>
                <a:lnTo>
                  <a:pt x="1223166" y="2069973"/>
                </a:lnTo>
                <a:lnTo>
                  <a:pt x="1223166"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zh-TW" altLang="en-US"/>
          </a:p>
        </p:txBody>
      </p:sp>
      <p:sp>
        <p:nvSpPr>
          <p:cNvPr id="4" name="Freeform 4"/>
          <p:cNvSpPr/>
          <p:nvPr/>
        </p:nvSpPr>
        <p:spPr>
          <a:xfrm>
            <a:off x="911038" y="844462"/>
            <a:ext cx="16465925" cy="7965391"/>
          </a:xfrm>
          <a:custGeom>
            <a:avLst/>
            <a:gdLst/>
            <a:ahLst/>
            <a:cxnLst/>
            <a:rect l="l" t="t" r="r" b="b"/>
            <a:pathLst>
              <a:path w="16465925" h="7965391">
                <a:moveTo>
                  <a:pt x="0" y="0"/>
                </a:moveTo>
                <a:lnTo>
                  <a:pt x="16465924" y="0"/>
                </a:lnTo>
                <a:lnTo>
                  <a:pt x="16465924" y="7965391"/>
                </a:lnTo>
                <a:lnTo>
                  <a:pt x="0" y="7965391"/>
                </a:lnTo>
                <a:lnTo>
                  <a:pt x="0" y="0"/>
                </a:lnTo>
                <a:close/>
              </a:path>
            </a:pathLst>
          </a:custGeom>
          <a:blipFill>
            <a:blip r:embed="rId4"/>
            <a:stretch>
              <a:fillRect/>
            </a:stretch>
          </a:blipFill>
        </p:spPr>
        <p:txBody>
          <a:bodyPr/>
          <a:lstStyle/>
          <a:p>
            <a:endParaRPr lang="zh-TW" altLang="en-US"/>
          </a:p>
        </p:txBody>
      </p:sp>
      <p:sp>
        <p:nvSpPr>
          <p:cNvPr id="5" name="TextBox 5"/>
          <p:cNvSpPr txBox="1"/>
          <p:nvPr/>
        </p:nvSpPr>
        <p:spPr>
          <a:xfrm>
            <a:off x="18393" y="16711"/>
            <a:ext cx="9802437" cy="850900"/>
          </a:xfrm>
          <a:prstGeom prst="rect">
            <a:avLst/>
          </a:prstGeom>
        </p:spPr>
        <p:txBody>
          <a:bodyPr lIns="0" tIns="0" rIns="0" bIns="0" rtlCol="0" anchor="t">
            <a:spAutoFit/>
          </a:bodyPr>
          <a:lstStyle/>
          <a:p>
            <a:pPr algn="l">
              <a:lnSpc>
                <a:spcPts val="5900"/>
              </a:lnSpc>
            </a:pPr>
            <a:r>
              <a:rPr lang="en-US" sz="5000" dirty="0" err="1">
                <a:solidFill>
                  <a:srgbClr val="90704F"/>
                </a:solidFill>
                <a:latin typeface="王漢宗特黑體"/>
                <a:ea typeface="王漢宗特黑體"/>
                <a:cs typeface="王漢宗特黑體"/>
                <a:sym typeface="王漢宗特黑體"/>
              </a:rPr>
              <a:t>資料還透漏了什麼資訊</a:t>
            </a:r>
            <a:r>
              <a:rPr lang="en-US" sz="5000" dirty="0">
                <a:solidFill>
                  <a:srgbClr val="90704F"/>
                </a:solidFill>
                <a:latin typeface="王漢宗特黑體"/>
                <a:ea typeface="王漢宗特黑體"/>
                <a:cs typeface="王漢宗特黑體"/>
                <a:sym typeface="王漢宗特黑體"/>
              </a:rPr>
              <a:t>?</a:t>
            </a:r>
          </a:p>
        </p:txBody>
      </p:sp>
      <p:sp>
        <p:nvSpPr>
          <p:cNvPr id="6" name="TextBox 6"/>
          <p:cNvSpPr txBox="1"/>
          <p:nvPr/>
        </p:nvSpPr>
        <p:spPr>
          <a:xfrm>
            <a:off x="3044510" y="8838428"/>
            <a:ext cx="12198980" cy="1037082"/>
          </a:xfrm>
          <a:prstGeom prst="rect">
            <a:avLst/>
          </a:prstGeom>
        </p:spPr>
        <p:txBody>
          <a:bodyPr lIns="0" tIns="0" rIns="0" bIns="0" rtlCol="0" anchor="t">
            <a:spAutoFit/>
          </a:bodyPr>
          <a:lstStyle/>
          <a:p>
            <a:pPr algn="ctr">
              <a:lnSpc>
                <a:spcPts val="3894"/>
              </a:lnSpc>
            </a:pPr>
            <a:r>
              <a:rPr lang="en-US" sz="3300">
                <a:solidFill>
                  <a:srgbClr val="90704F"/>
                </a:solidFill>
                <a:latin typeface="王漢宗特黑體"/>
                <a:ea typeface="王漢宗特黑體"/>
                <a:cs typeface="王漢宗特黑體"/>
                <a:sym typeface="王漢宗特黑體"/>
              </a:rPr>
              <a:t>【各國玩家的花費金額及轉蛋次數分布】</a:t>
            </a:r>
          </a:p>
          <a:p>
            <a:pPr algn="ctr">
              <a:lnSpc>
                <a:spcPts val="3894"/>
              </a:lnSpc>
              <a:spcBef>
                <a:spcPct val="0"/>
              </a:spcBef>
            </a:pPr>
            <a:r>
              <a:rPr lang="en-US" sz="3300">
                <a:solidFill>
                  <a:srgbClr val="90704F"/>
                </a:solidFill>
                <a:latin typeface="王漢宗特黑體"/>
                <a:ea typeface="王漢宗特黑體"/>
                <a:cs typeface="王漢宗特黑體"/>
                <a:sym typeface="王漢宗特黑體"/>
              </a:rPr>
              <a:t>觀察分布可以發現中國玩家花費金額較少，可以調整寶物的價格。</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0ECE5"/>
        </a:solidFill>
        <a:effectLst/>
      </p:bgPr>
    </p:bg>
    <p:spTree>
      <p:nvGrpSpPr>
        <p:cNvPr id="1" name=""/>
        <p:cNvGrpSpPr/>
        <p:nvPr/>
      </p:nvGrpSpPr>
      <p:grpSpPr>
        <a:xfrm>
          <a:off x="0" y="0"/>
          <a:ext cx="0" cy="0"/>
          <a:chOff x="0" y="0"/>
          <a:chExt cx="0" cy="0"/>
        </a:xfrm>
      </p:grpSpPr>
      <p:sp>
        <p:nvSpPr>
          <p:cNvPr id="2" name="Freeform 2"/>
          <p:cNvSpPr/>
          <p:nvPr/>
        </p:nvSpPr>
        <p:spPr>
          <a:xfrm flipV="1">
            <a:off x="455605" y="7774867"/>
            <a:ext cx="1223166" cy="2069972"/>
          </a:xfrm>
          <a:custGeom>
            <a:avLst/>
            <a:gdLst/>
            <a:ahLst/>
            <a:cxnLst/>
            <a:rect l="l" t="t" r="r" b="b"/>
            <a:pathLst>
              <a:path w="1223166" h="2069972">
                <a:moveTo>
                  <a:pt x="0" y="2069972"/>
                </a:moveTo>
                <a:lnTo>
                  <a:pt x="1223166" y="2069972"/>
                </a:lnTo>
                <a:lnTo>
                  <a:pt x="1223166" y="0"/>
                </a:lnTo>
                <a:lnTo>
                  <a:pt x="0" y="0"/>
                </a:lnTo>
                <a:lnTo>
                  <a:pt x="0" y="2069972"/>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zh-TW" altLang="en-US"/>
          </a:p>
        </p:txBody>
      </p:sp>
      <p:sp>
        <p:nvSpPr>
          <p:cNvPr id="3" name="Freeform 3"/>
          <p:cNvSpPr/>
          <p:nvPr/>
        </p:nvSpPr>
        <p:spPr>
          <a:xfrm flipH="1">
            <a:off x="16609617" y="462248"/>
            <a:ext cx="1223166" cy="2069972"/>
          </a:xfrm>
          <a:custGeom>
            <a:avLst/>
            <a:gdLst/>
            <a:ahLst/>
            <a:cxnLst/>
            <a:rect l="l" t="t" r="r" b="b"/>
            <a:pathLst>
              <a:path w="1223166" h="2069972">
                <a:moveTo>
                  <a:pt x="1223166" y="0"/>
                </a:moveTo>
                <a:lnTo>
                  <a:pt x="0" y="0"/>
                </a:lnTo>
                <a:lnTo>
                  <a:pt x="0" y="2069973"/>
                </a:lnTo>
                <a:lnTo>
                  <a:pt x="1223166" y="2069973"/>
                </a:lnTo>
                <a:lnTo>
                  <a:pt x="1223166"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zh-TW" altLang="en-US"/>
          </a:p>
        </p:txBody>
      </p:sp>
      <p:sp>
        <p:nvSpPr>
          <p:cNvPr id="4" name="Freeform 4"/>
          <p:cNvSpPr/>
          <p:nvPr/>
        </p:nvSpPr>
        <p:spPr>
          <a:xfrm>
            <a:off x="13523164" y="4339832"/>
            <a:ext cx="3657552" cy="4918468"/>
          </a:xfrm>
          <a:custGeom>
            <a:avLst/>
            <a:gdLst/>
            <a:ahLst/>
            <a:cxnLst/>
            <a:rect l="l" t="t" r="r" b="b"/>
            <a:pathLst>
              <a:path w="3657552" h="4918468">
                <a:moveTo>
                  <a:pt x="0" y="0"/>
                </a:moveTo>
                <a:lnTo>
                  <a:pt x="3657552" y="0"/>
                </a:lnTo>
                <a:lnTo>
                  <a:pt x="3657552" y="4918468"/>
                </a:lnTo>
                <a:lnTo>
                  <a:pt x="0" y="491846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zh-TW" altLang="en-US"/>
          </a:p>
        </p:txBody>
      </p:sp>
      <p:sp>
        <p:nvSpPr>
          <p:cNvPr id="5" name="TextBox 5"/>
          <p:cNvSpPr txBox="1"/>
          <p:nvPr/>
        </p:nvSpPr>
        <p:spPr>
          <a:xfrm>
            <a:off x="1239245" y="3283983"/>
            <a:ext cx="12283919" cy="2483239"/>
          </a:xfrm>
          <a:prstGeom prst="rect">
            <a:avLst/>
          </a:prstGeom>
        </p:spPr>
        <p:txBody>
          <a:bodyPr lIns="0" tIns="0" rIns="0" bIns="0" rtlCol="0" anchor="t">
            <a:spAutoFit/>
          </a:bodyPr>
          <a:lstStyle/>
          <a:p>
            <a:pPr algn="ctr">
              <a:lnSpc>
                <a:spcPts val="19592"/>
              </a:lnSpc>
            </a:pPr>
            <a:r>
              <a:rPr lang="en-US" sz="16603">
                <a:solidFill>
                  <a:srgbClr val="90704F"/>
                </a:solidFill>
                <a:latin typeface="Amsterdam Two"/>
                <a:ea typeface="Amsterdam Two"/>
                <a:cs typeface="Amsterdam Two"/>
                <a:sym typeface="Amsterdam Two"/>
              </a:rPr>
              <a:t>END</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0ECE5"/>
        </a:solidFill>
        <a:effectLst/>
      </p:bgPr>
    </p:bg>
    <p:spTree>
      <p:nvGrpSpPr>
        <p:cNvPr id="1" name=""/>
        <p:cNvGrpSpPr/>
        <p:nvPr/>
      </p:nvGrpSpPr>
      <p:grpSpPr>
        <a:xfrm>
          <a:off x="0" y="0"/>
          <a:ext cx="0" cy="0"/>
          <a:chOff x="0" y="0"/>
          <a:chExt cx="0" cy="0"/>
        </a:xfrm>
      </p:grpSpPr>
      <p:sp>
        <p:nvSpPr>
          <p:cNvPr id="2" name="Freeform 2"/>
          <p:cNvSpPr/>
          <p:nvPr/>
        </p:nvSpPr>
        <p:spPr>
          <a:xfrm flipV="1">
            <a:off x="455605" y="7774867"/>
            <a:ext cx="1223166" cy="2069972"/>
          </a:xfrm>
          <a:custGeom>
            <a:avLst/>
            <a:gdLst/>
            <a:ahLst/>
            <a:cxnLst/>
            <a:rect l="l" t="t" r="r" b="b"/>
            <a:pathLst>
              <a:path w="1223166" h="2069972">
                <a:moveTo>
                  <a:pt x="0" y="2069972"/>
                </a:moveTo>
                <a:lnTo>
                  <a:pt x="1223166" y="2069972"/>
                </a:lnTo>
                <a:lnTo>
                  <a:pt x="1223166" y="0"/>
                </a:lnTo>
                <a:lnTo>
                  <a:pt x="0" y="0"/>
                </a:lnTo>
                <a:lnTo>
                  <a:pt x="0" y="2069972"/>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zh-TW" altLang="en-US"/>
          </a:p>
        </p:txBody>
      </p:sp>
      <p:sp>
        <p:nvSpPr>
          <p:cNvPr id="3" name="Freeform 3"/>
          <p:cNvSpPr/>
          <p:nvPr/>
        </p:nvSpPr>
        <p:spPr>
          <a:xfrm flipH="1">
            <a:off x="16609617" y="462248"/>
            <a:ext cx="1223166" cy="2069972"/>
          </a:xfrm>
          <a:custGeom>
            <a:avLst/>
            <a:gdLst/>
            <a:ahLst/>
            <a:cxnLst/>
            <a:rect l="l" t="t" r="r" b="b"/>
            <a:pathLst>
              <a:path w="1223166" h="2069972">
                <a:moveTo>
                  <a:pt x="1223166" y="0"/>
                </a:moveTo>
                <a:lnTo>
                  <a:pt x="0" y="0"/>
                </a:lnTo>
                <a:lnTo>
                  <a:pt x="0" y="2069973"/>
                </a:lnTo>
                <a:lnTo>
                  <a:pt x="1223166" y="2069973"/>
                </a:lnTo>
                <a:lnTo>
                  <a:pt x="1223166"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zh-TW" altLang="en-US"/>
          </a:p>
        </p:txBody>
      </p:sp>
      <p:sp>
        <p:nvSpPr>
          <p:cNvPr id="4" name="Freeform 4"/>
          <p:cNvSpPr/>
          <p:nvPr/>
        </p:nvSpPr>
        <p:spPr>
          <a:xfrm flipH="1">
            <a:off x="13475164" y="3438188"/>
            <a:ext cx="3746036" cy="5820112"/>
          </a:xfrm>
          <a:custGeom>
            <a:avLst/>
            <a:gdLst/>
            <a:ahLst/>
            <a:cxnLst/>
            <a:rect l="l" t="t" r="r" b="b"/>
            <a:pathLst>
              <a:path w="3746036" h="5820112">
                <a:moveTo>
                  <a:pt x="3746036" y="0"/>
                </a:moveTo>
                <a:lnTo>
                  <a:pt x="0" y="0"/>
                </a:lnTo>
                <a:lnTo>
                  <a:pt x="0" y="5820112"/>
                </a:lnTo>
                <a:lnTo>
                  <a:pt x="3746036" y="5820112"/>
                </a:lnTo>
                <a:lnTo>
                  <a:pt x="3746036"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zh-TW" altLang="en-US"/>
          </a:p>
        </p:txBody>
      </p:sp>
      <p:sp>
        <p:nvSpPr>
          <p:cNvPr id="5" name="TextBox 5"/>
          <p:cNvSpPr txBox="1"/>
          <p:nvPr/>
        </p:nvSpPr>
        <p:spPr>
          <a:xfrm>
            <a:off x="1239494" y="3381038"/>
            <a:ext cx="7904506" cy="2922778"/>
          </a:xfrm>
          <a:prstGeom prst="rect">
            <a:avLst/>
          </a:prstGeom>
        </p:spPr>
        <p:txBody>
          <a:bodyPr lIns="0" tIns="0" rIns="0" bIns="0" rtlCol="0" anchor="t">
            <a:spAutoFit/>
          </a:bodyPr>
          <a:lstStyle/>
          <a:p>
            <a:pPr algn="l">
              <a:lnSpc>
                <a:spcPts val="3776"/>
              </a:lnSpc>
            </a:pPr>
            <a:r>
              <a:rPr lang="en-US" sz="3200">
                <a:solidFill>
                  <a:srgbClr val="90704F"/>
                </a:solidFill>
                <a:latin typeface="王漢宗特黑體"/>
                <a:ea typeface="王漢宗特黑體"/>
                <a:cs typeface="王漢宗特黑體"/>
                <a:sym typeface="王漢宗特黑體"/>
              </a:rPr>
              <a:t>使用Python進行資料處理以及視覺化過程，並針對遊戲玩家以及其參與遊戲之相關數據潛在之商業問題進行探討。</a:t>
            </a:r>
          </a:p>
          <a:p>
            <a:pPr algn="l">
              <a:lnSpc>
                <a:spcPts val="3776"/>
              </a:lnSpc>
            </a:pPr>
            <a:endParaRPr lang="en-US" sz="3200">
              <a:solidFill>
                <a:srgbClr val="90704F"/>
              </a:solidFill>
              <a:latin typeface="王漢宗特黑體"/>
              <a:ea typeface="王漢宗特黑體"/>
              <a:cs typeface="王漢宗特黑體"/>
              <a:sym typeface="王漢宗特黑體"/>
            </a:endParaRPr>
          </a:p>
          <a:p>
            <a:pPr algn="l">
              <a:lnSpc>
                <a:spcPts val="3776"/>
              </a:lnSpc>
            </a:pPr>
            <a:r>
              <a:rPr lang="en-US" sz="3200">
                <a:solidFill>
                  <a:srgbClr val="90704F"/>
                </a:solidFill>
                <a:latin typeface="王漢宗特黑體"/>
                <a:ea typeface="王漢宗特黑體"/>
                <a:cs typeface="王漢宗特黑體"/>
                <a:sym typeface="王漢宗特黑體"/>
              </a:rPr>
              <a:t>此分析案例採用之資料集數據來源為程式隨機生成，並非真實資料。</a:t>
            </a:r>
          </a:p>
        </p:txBody>
      </p:sp>
      <p:sp>
        <p:nvSpPr>
          <p:cNvPr id="6" name="TextBox 6"/>
          <p:cNvSpPr txBox="1"/>
          <p:nvPr/>
        </p:nvSpPr>
        <p:spPr>
          <a:xfrm>
            <a:off x="1239494" y="1392460"/>
            <a:ext cx="5689104" cy="957199"/>
          </a:xfrm>
          <a:prstGeom prst="rect">
            <a:avLst/>
          </a:prstGeom>
        </p:spPr>
        <p:txBody>
          <a:bodyPr lIns="0" tIns="0" rIns="0" bIns="0" rtlCol="0" anchor="t">
            <a:spAutoFit/>
          </a:bodyPr>
          <a:lstStyle/>
          <a:p>
            <a:pPr algn="ctr">
              <a:lnSpc>
                <a:spcPts val="6608"/>
              </a:lnSpc>
              <a:spcBef>
                <a:spcPct val="0"/>
              </a:spcBef>
            </a:pPr>
            <a:r>
              <a:rPr lang="en-US" sz="5600">
                <a:solidFill>
                  <a:srgbClr val="90704F"/>
                </a:solidFill>
                <a:latin typeface="王漢宗特黑體"/>
                <a:ea typeface="王漢宗特黑體"/>
                <a:cs typeface="王漢宗特黑體"/>
                <a:sym typeface="王漢宗特黑體"/>
              </a:rPr>
              <a:t>遊戲數據分析案例</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0ECE5"/>
        </a:solidFill>
        <a:effectLst/>
      </p:bgPr>
    </p:bg>
    <p:spTree>
      <p:nvGrpSpPr>
        <p:cNvPr id="1" name=""/>
        <p:cNvGrpSpPr/>
        <p:nvPr/>
      </p:nvGrpSpPr>
      <p:grpSpPr>
        <a:xfrm>
          <a:off x="0" y="0"/>
          <a:ext cx="0" cy="0"/>
          <a:chOff x="0" y="0"/>
          <a:chExt cx="0" cy="0"/>
        </a:xfrm>
      </p:grpSpPr>
      <p:sp>
        <p:nvSpPr>
          <p:cNvPr id="2" name="Freeform 2"/>
          <p:cNvSpPr/>
          <p:nvPr/>
        </p:nvSpPr>
        <p:spPr>
          <a:xfrm>
            <a:off x="1619066" y="1491710"/>
            <a:ext cx="383992" cy="344153"/>
          </a:xfrm>
          <a:custGeom>
            <a:avLst/>
            <a:gdLst/>
            <a:ahLst/>
            <a:cxnLst/>
            <a:rect l="l" t="t" r="r" b="b"/>
            <a:pathLst>
              <a:path w="383992" h="344153">
                <a:moveTo>
                  <a:pt x="0" y="0"/>
                </a:moveTo>
                <a:lnTo>
                  <a:pt x="383992" y="0"/>
                </a:lnTo>
                <a:lnTo>
                  <a:pt x="383992" y="344153"/>
                </a:lnTo>
                <a:lnTo>
                  <a:pt x="0" y="34415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zh-TW" altLang="en-US"/>
          </a:p>
        </p:txBody>
      </p:sp>
      <p:sp>
        <p:nvSpPr>
          <p:cNvPr id="3" name="Freeform 3"/>
          <p:cNvSpPr/>
          <p:nvPr/>
        </p:nvSpPr>
        <p:spPr>
          <a:xfrm flipV="1">
            <a:off x="455605" y="7774867"/>
            <a:ext cx="1223166" cy="2069972"/>
          </a:xfrm>
          <a:custGeom>
            <a:avLst/>
            <a:gdLst/>
            <a:ahLst/>
            <a:cxnLst/>
            <a:rect l="l" t="t" r="r" b="b"/>
            <a:pathLst>
              <a:path w="1223166" h="2069972">
                <a:moveTo>
                  <a:pt x="0" y="2069972"/>
                </a:moveTo>
                <a:lnTo>
                  <a:pt x="1223166" y="2069972"/>
                </a:lnTo>
                <a:lnTo>
                  <a:pt x="1223166" y="0"/>
                </a:lnTo>
                <a:lnTo>
                  <a:pt x="0" y="0"/>
                </a:lnTo>
                <a:lnTo>
                  <a:pt x="0" y="2069972"/>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zh-TW" altLang="en-US"/>
          </a:p>
        </p:txBody>
      </p:sp>
      <p:sp>
        <p:nvSpPr>
          <p:cNvPr id="4" name="Freeform 4"/>
          <p:cNvSpPr/>
          <p:nvPr/>
        </p:nvSpPr>
        <p:spPr>
          <a:xfrm flipH="1">
            <a:off x="16609617" y="462248"/>
            <a:ext cx="1223166" cy="2069972"/>
          </a:xfrm>
          <a:custGeom>
            <a:avLst/>
            <a:gdLst/>
            <a:ahLst/>
            <a:cxnLst/>
            <a:rect l="l" t="t" r="r" b="b"/>
            <a:pathLst>
              <a:path w="1223166" h="2069972">
                <a:moveTo>
                  <a:pt x="1223166" y="0"/>
                </a:moveTo>
                <a:lnTo>
                  <a:pt x="0" y="0"/>
                </a:lnTo>
                <a:lnTo>
                  <a:pt x="0" y="2069973"/>
                </a:lnTo>
                <a:lnTo>
                  <a:pt x="1223166" y="2069973"/>
                </a:lnTo>
                <a:lnTo>
                  <a:pt x="1223166"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zh-TW" altLang="en-US"/>
          </a:p>
        </p:txBody>
      </p:sp>
      <p:sp>
        <p:nvSpPr>
          <p:cNvPr id="5" name="TextBox 5"/>
          <p:cNvSpPr txBox="1"/>
          <p:nvPr/>
        </p:nvSpPr>
        <p:spPr>
          <a:xfrm>
            <a:off x="1168146" y="817400"/>
            <a:ext cx="5537454" cy="846386"/>
          </a:xfrm>
          <a:prstGeom prst="rect">
            <a:avLst/>
          </a:prstGeom>
        </p:spPr>
        <p:txBody>
          <a:bodyPr wrap="square" lIns="0" tIns="0" rIns="0" bIns="0" rtlCol="0" anchor="t">
            <a:spAutoFit/>
          </a:bodyPr>
          <a:lstStyle/>
          <a:p>
            <a:pPr algn="ctr">
              <a:lnSpc>
                <a:spcPts val="6608"/>
              </a:lnSpc>
              <a:spcBef>
                <a:spcPct val="0"/>
              </a:spcBef>
            </a:pPr>
            <a:r>
              <a:rPr lang="en-US" sz="5600" dirty="0" err="1">
                <a:solidFill>
                  <a:srgbClr val="90704F"/>
                </a:solidFill>
                <a:latin typeface="王漢宗特黑體"/>
                <a:ea typeface="王漢宗特黑體"/>
                <a:cs typeface="王漢宗特黑體"/>
                <a:sym typeface="王漢宗特黑體"/>
              </a:rPr>
              <a:t>資料集欄位說明</a:t>
            </a:r>
            <a:endParaRPr lang="en-US" sz="5600" dirty="0">
              <a:solidFill>
                <a:srgbClr val="90704F"/>
              </a:solidFill>
              <a:latin typeface="王漢宗特黑體"/>
              <a:ea typeface="王漢宗特黑體"/>
              <a:cs typeface="王漢宗特黑體"/>
              <a:sym typeface="王漢宗特黑體"/>
            </a:endParaRPr>
          </a:p>
        </p:txBody>
      </p:sp>
      <p:sp>
        <p:nvSpPr>
          <p:cNvPr id="6" name="TextBox 6"/>
          <p:cNvSpPr txBox="1"/>
          <p:nvPr/>
        </p:nvSpPr>
        <p:spPr>
          <a:xfrm>
            <a:off x="1176029" y="2338096"/>
            <a:ext cx="12006571" cy="6678984"/>
          </a:xfrm>
          <a:prstGeom prst="rect">
            <a:avLst/>
          </a:prstGeom>
        </p:spPr>
        <p:txBody>
          <a:bodyPr wrap="square" lIns="0" tIns="0" rIns="0" bIns="0" rtlCol="0" anchor="t">
            <a:spAutoFit/>
          </a:bodyPr>
          <a:lstStyle/>
          <a:p>
            <a:pPr algn="l">
              <a:lnSpc>
                <a:spcPts val="5274"/>
              </a:lnSpc>
              <a:spcBef>
                <a:spcPct val="0"/>
              </a:spcBef>
            </a:pPr>
            <a:r>
              <a:rPr lang="en-US" sz="3158" dirty="0" err="1">
                <a:solidFill>
                  <a:srgbClr val="90704F"/>
                </a:solidFill>
                <a:latin typeface="王漢宗特黑體"/>
                <a:ea typeface="王漢宗特黑體"/>
                <a:cs typeface="王漢宗特黑體"/>
                <a:sym typeface="王漢宗特黑體"/>
              </a:rPr>
              <a:t>日期：該玩家進行</a:t>
            </a:r>
            <a:r>
              <a:rPr lang="en-US" sz="3158" u="sng" dirty="0" err="1">
                <a:solidFill>
                  <a:srgbClr val="90704F"/>
                </a:solidFill>
                <a:latin typeface="王漢宗特黑體"/>
                <a:ea typeface="王漢宗特黑體"/>
                <a:cs typeface="王漢宗特黑體"/>
                <a:sym typeface="王漢宗特黑體"/>
              </a:rPr>
              <a:t>該次遊戲</a:t>
            </a:r>
            <a:r>
              <a:rPr lang="en-US" sz="3158" dirty="0" err="1">
                <a:solidFill>
                  <a:srgbClr val="90704F"/>
                </a:solidFill>
                <a:latin typeface="王漢宗特黑體"/>
                <a:ea typeface="王漢宗特黑體"/>
                <a:cs typeface="王漢宗特黑體"/>
                <a:sym typeface="王漢宗特黑體"/>
              </a:rPr>
              <a:t>之日期</a:t>
            </a:r>
            <a:endParaRPr lang="en-US" sz="3158" dirty="0">
              <a:solidFill>
                <a:srgbClr val="90704F"/>
              </a:solidFill>
              <a:latin typeface="王漢宗特黑體"/>
              <a:ea typeface="王漢宗特黑體"/>
              <a:cs typeface="王漢宗特黑體"/>
              <a:sym typeface="王漢宗特黑體"/>
            </a:endParaRPr>
          </a:p>
          <a:p>
            <a:pPr algn="l">
              <a:lnSpc>
                <a:spcPts val="5274"/>
              </a:lnSpc>
              <a:spcBef>
                <a:spcPct val="0"/>
              </a:spcBef>
            </a:pPr>
            <a:r>
              <a:rPr lang="en-US" sz="3158" dirty="0" err="1">
                <a:solidFill>
                  <a:srgbClr val="90704F"/>
                </a:solidFill>
                <a:latin typeface="王漢宗特黑體"/>
                <a:ea typeface="王漢宗特黑體"/>
                <a:cs typeface="王漢宗特黑體"/>
                <a:sym typeface="王漢宗特黑體"/>
              </a:rPr>
              <a:t>帳號：該玩家之遊戲帳號</a:t>
            </a:r>
            <a:endParaRPr lang="en-US" sz="3158" dirty="0">
              <a:solidFill>
                <a:srgbClr val="90704F"/>
              </a:solidFill>
              <a:latin typeface="王漢宗特黑體"/>
              <a:ea typeface="王漢宗特黑體"/>
              <a:cs typeface="王漢宗特黑體"/>
              <a:sym typeface="王漢宗特黑體"/>
            </a:endParaRPr>
          </a:p>
          <a:p>
            <a:pPr algn="l">
              <a:lnSpc>
                <a:spcPts val="5274"/>
              </a:lnSpc>
              <a:spcBef>
                <a:spcPct val="0"/>
              </a:spcBef>
            </a:pPr>
            <a:r>
              <a:rPr lang="en-US" sz="3158" dirty="0" err="1">
                <a:solidFill>
                  <a:srgbClr val="90704F"/>
                </a:solidFill>
                <a:latin typeface="王漢宗特黑體"/>
                <a:ea typeface="王漢宗特黑體"/>
                <a:cs typeface="王漢宗特黑體"/>
                <a:sym typeface="王漢宗特黑體"/>
              </a:rPr>
              <a:t>貨幣：該玩家</a:t>
            </a:r>
            <a:r>
              <a:rPr lang="en-US" sz="3158" u="sng" dirty="0" err="1">
                <a:solidFill>
                  <a:srgbClr val="90704F"/>
                </a:solidFill>
                <a:latin typeface="王漢宗特黑體"/>
                <a:ea typeface="王漢宗特黑體"/>
                <a:cs typeface="王漢宗特黑體"/>
                <a:sym typeface="王漢宗特黑體"/>
              </a:rPr>
              <a:t>於該次遊戲</a:t>
            </a:r>
            <a:r>
              <a:rPr lang="en-US" sz="3158" dirty="0" err="1">
                <a:solidFill>
                  <a:srgbClr val="90704F"/>
                </a:solidFill>
                <a:latin typeface="王漢宗特黑體"/>
                <a:ea typeface="王漢宗特黑體"/>
                <a:cs typeface="王漢宗特黑體"/>
                <a:sym typeface="王漢宗特黑體"/>
              </a:rPr>
              <a:t>所花費之貨幣別，幣別綁定帳號</a:t>
            </a:r>
            <a:endParaRPr lang="en-US" sz="3158" dirty="0">
              <a:solidFill>
                <a:srgbClr val="90704F"/>
              </a:solidFill>
              <a:latin typeface="王漢宗特黑體"/>
              <a:ea typeface="王漢宗特黑體"/>
              <a:cs typeface="王漢宗特黑體"/>
              <a:sym typeface="王漢宗特黑體"/>
            </a:endParaRPr>
          </a:p>
          <a:p>
            <a:pPr algn="l">
              <a:lnSpc>
                <a:spcPts val="5274"/>
              </a:lnSpc>
              <a:spcBef>
                <a:spcPct val="0"/>
              </a:spcBef>
            </a:pPr>
            <a:r>
              <a:rPr lang="en-US" sz="3158" dirty="0" err="1">
                <a:solidFill>
                  <a:srgbClr val="90704F"/>
                </a:solidFill>
                <a:latin typeface="王漢宗特黑體"/>
                <a:ea typeface="王漢宗特黑體"/>
                <a:cs typeface="王漢宗特黑體"/>
                <a:sym typeface="王漢宗特黑體"/>
              </a:rPr>
              <a:t>轉蛋次數：該玩家</a:t>
            </a:r>
            <a:r>
              <a:rPr lang="en-US" sz="3158" u="sng" dirty="0" err="1">
                <a:solidFill>
                  <a:srgbClr val="90704F"/>
                </a:solidFill>
                <a:latin typeface="王漢宗特黑體"/>
                <a:ea typeface="王漢宗特黑體"/>
                <a:cs typeface="王漢宗特黑體"/>
                <a:sym typeface="王漢宗特黑體"/>
              </a:rPr>
              <a:t>於該次遊戲</a:t>
            </a:r>
            <a:r>
              <a:rPr lang="en-US" sz="3158" dirty="0" err="1">
                <a:solidFill>
                  <a:srgbClr val="90704F"/>
                </a:solidFill>
                <a:latin typeface="王漢宗特黑體"/>
                <a:ea typeface="王漢宗特黑體"/>
                <a:cs typeface="王漢宗特黑體"/>
                <a:sym typeface="王漢宗特黑體"/>
              </a:rPr>
              <a:t>進行轉蛋之次數</a:t>
            </a:r>
            <a:endParaRPr lang="en-US" sz="3158" dirty="0">
              <a:solidFill>
                <a:srgbClr val="90704F"/>
              </a:solidFill>
              <a:latin typeface="王漢宗特黑體"/>
              <a:ea typeface="王漢宗特黑體"/>
              <a:cs typeface="王漢宗特黑體"/>
              <a:sym typeface="王漢宗特黑體"/>
            </a:endParaRPr>
          </a:p>
          <a:p>
            <a:pPr algn="l">
              <a:lnSpc>
                <a:spcPts val="5274"/>
              </a:lnSpc>
              <a:spcBef>
                <a:spcPct val="0"/>
              </a:spcBef>
            </a:pPr>
            <a:r>
              <a:rPr lang="en-US" sz="3158" dirty="0" err="1">
                <a:solidFill>
                  <a:srgbClr val="90704F"/>
                </a:solidFill>
                <a:latin typeface="王漢宗特黑體"/>
                <a:ea typeface="王漢宗特黑體"/>
                <a:cs typeface="王漢宗特黑體"/>
                <a:sym typeface="王漢宗特黑體"/>
              </a:rPr>
              <a:t>中獎次數：該玩家</a:t>
            </a:r>
            <a:r>
              <a:rPr lang="en-US" sz="3158" u="sng" dirty="0" err="1">
                <a:solidFill>
                  <a:srgbClr val="90704F"/>
                </a:solidFill>
                <a:latin typeface="王漢宗特黑體"/>
                <a:ea typeface="王漢宗特黑體"/>
                <a:cs typeface="王漢宗特黑體"/>
                <a:sym typeface="王漢宗特黑體"/>
              </a:rPr>
              <a:t>於該次遊戲</a:t>
            </a:r>
            <a:r>
              <a:rPr lang="en-US" sz="3158" dirty="0" err="1">
                <a:solidFill>
                  <a:srgbClr val="90704F"/>
                </a:solidFill>
                <a:latin typeface="王漢宗特黑體"/>
                <a:ea typeface="王漢宗特黑體"/>
                <a:cs typeface="王漢宗特黑體"/>
                <a:sym typeface="王漢宗特黑體"/>
              </a:rPr>
              <a:t>轉蛋中獎之次數</a:t>
            </a:r>
            <a:endParaRPr lang="en-US" sz="3158" dirty="0">
              <a:solidFill>
                <a:srgbClr val="90704F"/>
              </a:solidFill>
              <a:latin typeface="王漢宗特黑體"/>
              <a:ea typeface="王漢宗特黑體"/>
              <a:cs typeface="王漢宗特黑體"/>
              <a:sym typeface="王漢宗特黑體"/>
            </a:endParaRPr>
          </a:p>
          <a:p>
            <a:pPr algn="l">
              <a:lnSpc>
                <a:spcPts val="5274"/>
              </a:lnSpc>
              <a:spcBef>
                <a:spcPct val="0"/>
              </a:spcBef>
            </a:pPr>
            <a:r>
              <a:rPr lang="en-US" sz="3158" dirty="0" err="1">
                <a:solidFill>
                  <a:srgbClr val="90704F"/>
                </a:solidFill>
                <a:latin typeface="王漢宗特黑體"/>
                <a:ea typeface="王漢宗特黑體"/>
                <a:cs typeface="王漢宗特黑體"/>
                <a:sym typeface="王漢宗特黑體"/>
              </a:rPr>
              <a:t>中獎機率：該玩家</a:t>
            </a:r>
            <a:r>
              <a:rPr lang="en-US" sz="3158" u="sng" dirty="0" err="1">
                <a:solidFill>
                  <a:srgbClr val="90704F"/>
                </a:solidFill>
                <a:latin typeface="王漢宗特黑體"/>
                <a:ea typeface="王漢宗特黑體"/>
                <a:cs typeface="王漢宗特黑體"/>
                <a:sym typeface="王漢宗特黑體"/>
              </a:rPr>
              <a:t>於該次遊戲</a:t>
            </a:r>
            <a:r>
              <a:rPr lang="en-US" sz="3158" dirty="0" err="1">
                <a:solidFill>
                  <a:srgbClr val="90704F"/>
                </a:solidFill>
                <a:latin typeface="王漢宗特黑體"/>
                <a:ea typeface="王漢宗特黑體"/>
                <a:cs typeface="王漢宗特黑體"/>
                <a:sym typeface="王漢宗特黑體"/>
              </a:rPr>
              <a:t>轉蛋中獎之機率</a:t>
            </a:r>
            <a:endParaRPr lang="en-US" sz="3158" dirty="0">
              <a:solidFill>
                <a:srgbClr val="90704F"/>
              </a:solidFill>
              <a:latin typeface="王漢宗特黑體"/>
              <a:ea typeface="王漢宗特黑體"/>
              <a:cs typeface="王漢宗特黑體"/>
              <a:sym typeface="王漢宗特黑體"/>
            </a:endParaRPr>
          </a:p>
          <a:p>
            <a:pPr algn="l">
              <a:lnSpc>
                <a:spcPts val="5274"/>
              </a:lnSpc>
              <a:spcBef>
                <a:spcPct val="0"/>
              </a:spcBef>
            </a:pPr>
            <a:r>
              <a:rPr lang="en-US" sz="3158" dirty="0" err="1">
                <a:solidFill>
                  <a:srgbClr val="90704F"/>
                </a:solidFill>
                <a:latin typeface="王漢宗特黑體"/>
                <a:ea typeface="王漢宗特黑體"/>
                <a:cs typeface="王漢宗特黑體"/>
                <a:sym typeface="王漢宗特黑體"/>
              </a:rPr>
              <a:t>花費金額：該玩家</a:t>
            </a:r>
            <a:r>
              <a:rPr lang="en-US" sz="3158" u="sng" dirty="0" err="1">
                <a:solidFill>
                  <a:srgbClr val="90704F"/>
                </a:solidFill>
                <a:latin typeface="王漢宗特黑體"/>
                <a:ea typeface="王漢宗特黑體"/>
                <a:cs typeface="王漢宗特黑體"/>
                <a:sym typeface="王漢宗特黑體"/>
              </a:rPr>
              <a:t>於該次遊戲</a:t>
            </a:r>
            <a:r>
              <a:rPr lang="en-US" sz="3158" dirty="0" err="1">
                <a:solidFill>
                  <a:srgbClr val="90704F"/>
                </a:solidFill>
                <a:latin typeface="王漢宗特黑體"/>
                <a:ea typeface="王漢宗特黑體"/>
                <a:cs typeface="王漢宗特黑體"/>
                <a:sym typeface="王漢宗特黑體"/>
              </a:rPr>
              <a:t>花費之金額</a:t>
            </a:r>
            <a:endParaRPr lang="en-US" sz="3158" dirty="0">
              <a:solidFill>
                <a:srgbClr val="90704F"/>
              </a:solidFill>
              <a:latin typeface="王漢宗特黑體"/>
              <a:ea typeface="王漢宗特黑體"/>
              <a:cs typeface="王漢宗特黑體"/>
              <a:sym typeface="王漢宗特黑體"/>
            </a:endParaRPr>
          </a:p>
          <a:p>
            <a:pPr algn="l">
              <a:lnSpc>
                <a:spcPts val="5274"/>
              </a:lnSpc>
              <a:spcBef>
                <a:spcPct val="0"/>
              </a:spcBef>
            </a:pPr>
            <a:r>
              <a:rPr lang="en-US" sz="3158" dirty="0" err="1">
                <a:solidFill>
                  <a:srgbClr val="90704F"/>
                </a:solidFill>
                <a:latin typeface="王漢宗特黑體"/>
                <a:ea typeface="王漢宗特黑體"/>
                <a:cs typeface="王漢宗特黑體"/>
                <a:sym typeface="王漢宗特黑體"/>
              </a:rPr>
              <a:t>累積寶物總價：該玩家</a:t>
            </a:r>
            <a:r>
              <a:rPr lang="en-US" sz="3158" u="sng" dirty="0" err="1">
                <a:solidFill>
                  <a:srgbClr val="90704F"/>
                </a:solidFill>
                <a:latin typeface="王漢宗特黑體"/>
                <a:ea typeface="王漢宗特黑體"/>
                <a:cs typeface="王漢宗特黑體"/>
                <a:sym typeface="王漢宗特黑體"/>
              </a:rPr>
              <a:t>於該次遊戲</a:t>
            </a:r>
            <a:r>
              <a:rPr lang="en-US" sz="3158" dirty="0" err="1">
                <a:solidFill>
                  <a:srgbClr val="90704F"/>
                </a:solidFill>
                <a:latin typeface="王漢宗特黑體"/>
                <a:ea typeface="王漢宗特黑體"/>
                <a:cs typeface="王漢宗特黑體"/>
                <a:sym typeface="王漢宗特黑體"/>
              </a:rPr>
              <a:t>取得寶物之總價</a:t>
            </a:r>
            <a:endParaRPr lang="en-US" sz="3158" dirty="0">
              <a:solidFill>
                <a:srgbClr val="90704F"/>
              </a:solidFill>
              <a:latin typeface="王漢宗特黑體"/>
              <a:ea typeface="王漢宗特黑體"/>
              <a:cs typeface="王漢宗特黑體"/>
              <a:sym typeface="王漢宗特黑體"/>
            </a:endParaRPr>
          </a:p>
          <a:p>
            <a:pPr algn="l">
              <a:lnSpc>
                <a:spcPts val="5274"/>
              </a:lnSpc>
              <a:spcBef>
                <a:spcPct val="0"/>
              </a:spcBef>
            </a:pPr>
            <a:endParaRPr lang="en-US" sz="3158" dirty="0">
              <a:solidFill>
                <a:srgbClr val="90704F"/>
              </a:solidFill>
              <a:latin typeface="王漢宗特黑體"/>
              <a:ea typeface="王漢宗特黑體"/>
              <a:cs typeface="王漢宗特黑體"/>
              <a:sym typeface="王漢宗特黑體"/>
            </a:endParaRPr>
          </a:p>
          <a:p>
            <a:pPr algn="l">
              <a:lnSpc>
                <a:spcPts val="5274"/>
              </a:lnSpc>
              <a:spcBef>
                <a:spcPct val="0"/>
              </a:spcBef>
            </a:pPr>
            <a:r>
              <a:rPr lang="en-US" sz="3158" dirty="0">
                <a:solidFill>
                  <a:srgbClr val="90704F"/>
                </a:solidFill>
                <a:latin typeface="王漢宗特黑體"/>
                <a:ea typeface="王漢宗特黑體"/>
                <a:cs typeface="王漢宗特黑體"/>
                <a:sym typeface="王漢宗特黑體"/>
              </a:rPr>
              <a:t>#主要紀錄為玩家登入遊玩</a:t>
            </a:r>
            <a:r>
              <a:rPr lang="en-US" sz="3158" u="sng" dirty="0">
                <a:solidFill>
                  <a:srgbClr val="90704F"/>
                </a:solidFill>
                <a:latin typeface="王漢宗特黑體"/>
                <a:ea typeface="王漢宗特黑體"/>
                <a:cs typeface="王漢宗特黑體"/>
                <a:sym typeface="王漢宗特黑體"/>
              </a:rPr>
              <a:t>一次</a:t>
            </a:r>
            <a:r>
              <a:rPr lang="en-US" sz="3158" dirty="0">
                <a:solidFill>
                  <a:srgbClr val="90704F"/>
                </a:solidFill>
                <a:latin typeface="王漢宗特黑體"/>
                <a:ea typeface="王漢宗特黑體"/>
                <a:cs typeface="王漢宗特黑體"/>
                <a:sym typeface="王漢宗特黑體"/>
              </a:rPr>
              <a:t>後的操作，因此帳號欄位可重複</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0ECE5"/>
        </a:solidFill>
        <a:effectLst/>
      </p:bgPr>
    </p:bg>
    <p:spTree>
      <p:nvGrpSpPr>
        <p:cNvPr id="1" name=""/>
        <p:cNvGrpSpPr/>
        <p:nvPr/>
      </p:nvGrpSpPr>
      <p:grpSpPr>
        <a:xfrm>
          <a:off x="0" y="0"/>
          <a:ext cx="0" cy="0"/>
          <a:chOff x="0" y="0"/>
          <a:chExt cx="0" cy="0"/>
        </a:xfrm>
      </p:grpSpPr>
      <p:sp>
        <p:nvSpPr>
          <p:cNvPr id="2" name="Freeform 2"/>
          <p:cNvSpPr/>
          <p:nvPr/>
        </p:nvSpPr>
        <p:spPr>
          <a:xfrm>
            <a:off x="1619066" y="1491710"/>
            <a:ext cx="383992" cy="344153"/>
          </a:xfrm>
          <a:custGeom>
            <a:avLst/>
            <a:gdLst/>
            <a:ahLst/>
            <a:cxnLst/>
            <a:rect l="l" t="t" r="r" b="b"/>
            <a:pathLst>
              <a:path w="383992" h="344153">
                <a:moveTo>
                  <a:pt x="0" y="0"/>
                </a:moveTo>
                <a:lnTo>
                  <a:pt x="383992" y="0"/>
                </a:lnTo>
                <a:lnTo>
                  <a:pt x="383992" y="344153"/>
                </a:lnTo>
                <a:lnTo>
                  <a:pt x="0" y="34415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zh-TW" altLang="en-US"/>
          </a:p>
        </p:txBody>
      </p:sp>
      <p:sp>
        <p:nvSpPr>
          <p:cNvPr id="3" name="Freeform 3"/>
          <p:cNvSpPr/>
          <p:nvPr/>
        </p:nvSpPr>
        <p:spPr>
          <a:xfrm flipV="1">
            <a:off x="455605" y="7774867"/>
            <a:ext cx="1223166" cy="2069972"/>
          </a:xfrm>
          <a:custGeom>
            <a:avLst/>
            <a:gdLst/>
            <a:ahLst/>
            <a:cxnLst/>
            <a:rect l="l" t="t" r="r" b="b"/>
            <a:pathLst>
              <a:path w="1223166" h="2069972">
                <a:moveTo>
                  <a:pt x="0" y="2069972"/>
                </a:moveTo>
                <a:lnTo>
                  <a:pt x="1223166" y="2069972"/>
                </a:lnTo>
                <a:lnTo>
                  <a:pt x="1223166" y="0"/>
                </a:lnTo>
                <a:lnTo>
                  <a:pt x="0" y="0"/>
                </a:lnTo>
                <a:lnTo>
                  <a:pt x="0" y="2069972"/>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zh-TW" altLang="en-US"/>
          </a:p>
        </p:txBody>
      </p:sp>
      <p:sp>
        <p:nvSpPr>
          <p:cNvPr id="4" name="Freeform 4"/>
          <p:cNvSpPr/>
          <p:nvPr/>
        </p:nvSpPr>
        <p:spPr>
          <a:xfrm flipH="1">
            <a:off x="16609617" y="462248"/>
            <a:ext cx="1223166" cy="2069972"/>
          </a:xfrm>
          <a:custGeom>
            <a:avLst/>
            <a:gdLst/>
            <a:ahLst/>
            <a:cxnLst/>
            <a:rect l="l" t="t" r="r" b="b"/>
            <a:pathLst>
              <a:path w="1223166" h="2069972">
                <a:moveTo>
                  <a:pt x="1223166" y="0"/>
                </a:moveTo>
                <a:lnTo>
                  <a:pt x="0" y="0"/>
                </a:lnTo>
                <a:lnTo>
                  <a:pt x="0" y="2069973"/>
                </a:lnTo>
                <a:lnTo>
                  <a:pt x="1223166" y="2069973"/>
                </a:lnTo>
                <a:lnTo>
                  <a:pt x="1223166"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zh-TW" altLang="en-US"/>
          </a:p>
        </p:txBody>
      </p:sp>
      <p:sp>
        <p:nvSpPr>
          <p:cNvPr id="5" name="Freeform 5"/>
          <p:cNvSpPr/>
          <p:nvPr/>
        </p:nvSpPr>
        <p:spPr>
          <a:xfrm>
            <a:off x="9328817" y="3935699"/>
            <a:ext cx="8503965" cy="4649364"/>
          </a:xfrm>
          <a:custGeom>
            <a:avLst/>
            <a:gdLst/>
            <a:ahLst/>
            <a:cxnLst/>
            <a:rect l="l" t="t" r="r" b="b"/>
            <a:pathLst>
              <a:path w="8503965" h="4649364">
                <a:moveTo>
                  <a:pt x="0" y="0"/>
                </a:moveTo>
                <a:lnTo>
                  <a:pt x="8503966" y="0"/>
                </a:lnTo>
                <a:lnTo>
                  <a:pt x="8503966" y="4649364"/>
                </a:lnTo>
                <a:lnTo>
                  <a:pt x="0" y="4649364"/>
                </a:lnTo>
                <a:lnTo>
                  <a:pt x="0" y="0"/>
                </a:lnTo>
                <a:close/>
              </a:path>
            </a:pathLst>
          </a:custGeom>
          <a:blipFill>
            <a:blip r:embed="rId6"/>
            <a:stretch>
              <a:fillRect/>
            </a:stretch>
          </a:blipFill>
        </p:spPr>
        <p:txBody>
          <a:bodyPr/>
          <a:lstStyle/>
          <a:p>
            <a:endParaRPr lang="zh-TW" altLang="en-US"/>
          </a:p>
        </p:txBody>
      </p:sp>
      <p:sp>
        <p:nvSpPr>
          <p:cNvPr id="6" name="Freeform 6"/>
          <p:cNvSpPr/>
          <p:nvPr/>
        </p:nvSpPr>
        <p:spPr>
          <a:xfrm>
            <a:off x="102816" y="888460"/>
            <a:ext cx="8856368" cy="9208040"/>
          </a:xfrm>
          <a:custGeom>
            <a:avLst/>
            <a:gdLst/>
            <a:ahLst/>
            <a:cxnLst/>
            <a:rect l="l" t="t" r="r" b="b"/>
            <a:pathLst>
              <a:path w="8775886" h="9398540">
                <a:moveTo>
                  <a:pt x="0" y="0"/>
                </a:moveTo>
                <a:lnTo>
                  <a:pt x="8775886" y="0"/>
                </a:lnTo>
                <a:lnTo>
                  <a:pt x="8775886" y="9398540"/>
                </a:lnTo>
                <a:lnTo>
                  <a:pt x="0" y="9398540"/>
                </a:lnTo>
                <a:lnTo>
                  <a:pt x="0" y="0"/>
                </a:lnTo>
                <a:close/>
              </a:path>
            </a:pathLst>
          </a:custGeom>
          <a:blipFill>
            <a:blip r:embed="rId7"/>
            <a:stretch>
              <a:fillRect/>
            </a:stretch>
          </a:blipFill>
        </p:spPr>
        <p:txBody>
          <a:bodyPr/>
          <a:lstStyle/>
          <a:p>
            <a:endParaRPr lang="zh-TW" altLang="en-US"/>
          </a:p>
        </p:txBody>
      </p:sp>
      <p:sp>
        <p:nvSpPr>
          <p:cNvPr id="7" name="Freeform 7"/>
          <p:cNvSpPr/>
          <p:nvPr/>
        </p:nvSpPr>
        <p:spPr>
          <a:xfrm>
            <a:off x="6899295" y="1663786"/>
            <a:ext cx="10933487" cy="1927027"/>
          </a:xfrm>
          <a:custGeom>
            <a:avLst/>
            <a:gdLst/>
            <a:ahLst/>
            <a:cxnLst/>
            <a:rect l="l" t="t" r="r" b="b"/>
            <a:pathLst>
              <a:path w="10933487" h="1927027">
                <a:moveTo>
                  <a:pt x="0" y="0"/>
                </a:moveTo>
                <a:lnTo>
                  <a:pt x="10933488" y="0"/>
                </a:lnTo>
                <a:lnTo>
                  <a:pt x="10933488" y="1927027"/>
                </a:lnTo>
                <a:lnTo>
                  <a:pt x="0" y="1927027"/>
                </a:lnTo>
                <a:lnTo>
                  <a:pt x="0" y="0"/>
                </a:lnTo>
                <a:close/>
              </a:path>
            </a:pathLst>
          </a:custGeom>
          <a:blipFill>
            <a:blip r:embed="rId8"/>
            <a:stretch>
              <a:fillRect/>
            </a:stretch>
          </a:blipFill>
        </p:spPr>
        <p:txBody>
          <a:bodyPr/>
          <a:lstStyle/>
          <a:p>
            <a:endParaRPr lang="zh-TW" altLang="en-US"/>
          </a:p>
        </p:txBody>
      </p:sp>
      <p:sp>
        <p:nvSpPr>
          <p:cNvPr id="8" name="TextBox 8"/>
          <p:cNvSpPr txBox="1"/>
          <p:nvPr/>
        </p:nvSpPr>
        <p:spPr>
          <a:xfrm>
            <a:off x="102816" y="-68739"/>
            <a:ext cx="5383584" cy="846386"/>
          </a:xfrm>
          <a:prstGeom prst="rect">
            <a:avLst/>
          </a:prstGeom>
        </p:spPr>
        <p:txBody>
          <a:bodyPr wrap="square" lIns="0" tIns="0" rIns="0" bIns="0" rtlCol="0" anchor="t">
            <a:spAutoFit/>
          </a:bodyPr>
          <a:lstStyle/>
          <a:p>
            <a:pPr algn="ctr">
              <a:lnSpc>
                <a:spcPts val="6608"/>
              </a:lnSpc>
              <a:spcBef>
                <a:spcPct val="0"/>
              </a:spcBef>
            </a:pPr>
            <a:r>
              <a:rPr lang="en-US" sz="5600" dirty="0" err="1">
                <a:solidFill>
                  <a:srgbClr val="90704F"/>
                </a:solidFill>
                <a:latin typeface="王漢宗特黑體"/>
                <a:ea typeface="王漢宗特黑體"/>
                <a:cs typeface="王漢宗特黑體"/>
                <a:sym typeface="王漢宗特黑體"/>
              </a:rPr>
              <a:t>資料集欄位說明</a:t>
            </a:r>
            <a:endParaRPr lang="en-US" sz="5600" dirty="0">
              <a:solidFill>
                <a:srgbClr val="90704F"/>
              </a:solidFill>
              <a:latin typeface="王漢宗特黑體"/>
              <a:ea typeface="王漢宗特黑體"/>
              <a:cs typeface="王漢宗特黑體"/>
              <a:sym typeface="王漢宗特黑體"/>
            </a:endParaRPr>
          </a:p>
        </p:txBody>
      </p:sp>
      <p:sp>
        <p:nvSpPr>
          <p:cNvPr id="9" name="TextBox 9"/>
          <p:cNvSpPr txBox="1"/>
          <p:nvPr/>
        </p:nvSpPr>
        <p:spPr>
          <a:xfrm>
            <a:off x="11734800" y="8623214"/>
            <a:ext cx="3921501" cy="649605"/>
          </a:xfrm>
          <a:prstGeom prst="rect">
            <a:avLst/>
          </a:prstGeom>
        </p:spPr>
        <p:txBody>
          <a:bodyPr lIns="0" tIns="0" rIns="0" bIns="0" rtlCol="0" anchor="t">
            <a:spAutoFit/>
          </a:bodyPr>
          <a:lstStyle/>
          <a:p>
            <a:pPr algn="ctr">
              <a:lnSpc>
                <a:spcPts val="5009"/>
              </a:lnSpc>
              <a:spcBef>
                <a:spcPct val="0"/>
              </a:spcBef>
            </a:pPr>
            <a:r>
              <a:rPr lang="en-US" sz="3000">
                <a:solidFill>
                  <a:srgbClr val="90704F"/>
                </a:solidFill>
                <a:latin typeface="王漢宗特黑體"/>
                <a:ea typeface="王漢宗特黑體"/>
                <a:cs typeface="王漢宗特黑體"/>
                <a:sym typeface="王漢宗特黑體"/>
              </a:rPr>
              <a:t>資料集生成之樣式</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0ECE5"/>
        </a:solidFill>
        <a:effectLst/>
      </p:bgPr>
    </p:bg>
    <p:spTree>
      <p:nvGrpSpPr>
        <p:cNvPr id="1" name=""/>
        <p:cNvGrpSpPr/>
        <p:nvPr/>
      </p:nvGrpSpPr>
      <p:grpSpPr>
        <a:xfrm>
          <a:off x="0" y="0"/>
          <a:ext cx="0" cy="0"/>
          <a:chOff x="0" y="0"/>
          <a:chExt cx="0" cy="0"/>
        </a:xfrm>
      </p:grpSpPr>
      <p:sp>
        <p:nvSpPr>
          <p:cNvPr id="2" name="Freeform 2"/>
          <p:cNvSpPr/>
          <p:nvPr/>
        </p:nvSpPr>
        <p:spPr>
          <a:xfrm flipV="1">
            <a:off x="455605" y="7774867"/>
            <a:ext cx="1223166" cy="2069972"/>
          </a:xfrm>
          <a:custGeom>
            <a:avLst/>
            <a:gdLst/>
            <a:ahLst/>
            <a:cxnLst/>
            <a:rect l="l" t="t" r="r" b="b"/>
            <a:pathLst>
              <a:path w="1223166" h="2069972">
                <a:moveTo>
                  <a:pt x="0" y="2069972"/>
                </a:moveTo>
                <a:lnTo>
                  <a:pt x="1223166" y="2069972"/>
                </a:lnTo>
                <a:lnTo>
                  <a:pt x="1223166" y="0"/>
                </a:lnTo>
                <a:lnTo>
                  <a:pt x="0" y="0"/>
                </a:lnTo>
                <a:lnTo>
                  <a:pt x="0" y="2069972"/>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zh-TW" altLang="en-US"/>
          </a:p>
        </p:txBody>
      </p:sp>
      <p:sp>
        <p:nvSpPr>
          <p:cNvPr id="3" name="Freeform 3"/>
          <p:cNvSpPr/>
          <p:nvPr/>
        </p:nvSpPr>
        <p:spPr>
          <a:xfrm flipH="1">
            <a:off x="16609617" y="462248"/>
            <a:ext cx="1223166" cy="2069972"/>
          </a:xfrm>
          <a:custGeom>
            <a:avLst/>
            <a:gdLst/>
            <a:ahLst/>
            <a:cxnLst/>
            <a:rect l="l" t="t" r="r" b="b"/>
            <a:pathLst>
              <a:path w="1223166" h="2069972">
                <a:moveTo>
                  <a:pt x="1223166" y="0"/>
                </a:moveTo>
                <a:lnTo>
                  <a:pt x="0" y="0"/>
                </a:lnTo>
                <a:lnTo>
                  <a:pt x="0" y="2069973"/>
                </a:lnTo>
                <a:lnTo>
                  <a:pt x="1223166" y="2069973"/>
                </a:lnTo>
                <a:lnTo>
                  <a:pt x="1223166"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zh-TW" altLang="en-US"/>
          </a:p>
        </p:txBody>
      </p:sp>
      <p:grpSp>
        <p:nvGrpSpPr>
          <p:cNvPr id="4" name="Group 4"/>
          <p:cNvGrpSpPr/>
          <p:nvPr/>
        </p:nvGrpSpPr>
        <p:grpSpPr>
          <a:xfrm>
            <a:off x="1541805" y="3565199"/>
            <a:ext cx="9249943" cy="1014899"/>
            <a:chOff x="0" y="0"/>
            <a:chExt cx="2843661" cy="312005"/>
          </a:xfrm>
        </p:grpSpPr>
        <p:sp>
          <p:nvSpPr>
            <p:cNvPr id="5" name="Freeform 5"/>
            <p:cNvSpPr/>
            <p:nvPr/>
          </p:nvSpPr>
          <p:spPr>
            <a:xfrm>
              <a:off x="0" y="0"/>
              <a:ext cx="2843661" cy="312005"/>
            </a:xfrm>
            <a:custGeom>
              <a:avLst/>
              <a:gdLst/>
              <a:ahLst/>
              <a:cxnLst/>
              <a:rect l="l" t="t" r="r" b="b"/>
              <a:pathLst>
                <a:path w="2843661" h="312005">
                  <a:moveTo>
                    <a:pt x="42685" y="0"/>
                  </a:moveTo>
                  <a:lnTo>
                    <a:pt x="2800976" y="0"/>
                  </a:lnTo>
                  <a:cubicBezTo>
                    <a:pt x="2812297" y="0"/>
                    <a:pt x="2823154" y="4497"/>
                    <a:pt x="2831159" y="12502"/>
                  </a:cubicBezTo>
                  <a:cubicBezTo>
                    <a:pt x="2839164" y="20507"/>
                    <a:pt x="2843661" y="31365"/>
                    <a:pt x="2843661" y="42685"/>
                  </a:cubicBezTo>
                  <a:lnTo>
                    <a:pt x="2843661" y="269320"/>
                  </a:lnTo>
                  <a:cubicBezTo>
                    <a:pt x="2843661" y="280641"/>
                    <a:pt x="2839164" y="291498"/>
                    <a:pt x="2831159" y="299503"/>
                  </a:cubicBezTo>
                  <a:cubicBezTo>
                    <a:pt x="2823154" y="307508"/>
                    <a:pt x="2812297" y="312005"/>
                    <a:pt x="2800976" y="312005"/>
                  </a:cubicBezTo>
                  <a:lnTo>
                    <a:pt x="42685" y="312005"/>
                  </a:lnTo>
                  <a:cubicBezTo>
                    <a:pt x="31365" y="312005"/>
                    <a:pt x="20507" y="307508"/>
                    <a:pt x="12502" y="299503"/>
                  </a:cubicBezTo>
                  <a:cubicBezTo>
                    <a:pt x="4497" y="291498"/>
                    <a:pt x="0" y="280641"/>
                    <a:pt x="0" y="269320"/>
                  </a:cubicBezTo>
                  <a:lnTo>
                    <a:pt x="0" y="42685"/>
                  </a:lnTo>
                  <a:cubicBezTo>
                    <a:pt x="0" y="31365"/>
                    <a:pt x="4497" y="20507"/>
                    <a:pt x="12502" y="12502"/>
                  </a:cubicBezTo>
                  <a:cubicBezTo>
                    <a:pt x="20507" y="4497"/>
                    <a:pt x="31365" y="0"/>
                    <a:pt x="42685" y="0"/>
                  </a:cubicBezTo>
                  <a:close/>
                </a:path>
              </a:pathLst>
            </a:custGeom>
            <a:solidFill>
              <a:srgbClr val="000000">
                <a:alpha val="0"/>
              </a:srgbClr>
            </a:solidFill>
            <a:ln w="47625" cap="rnd">
              <a:solidFill>
                <a:srgbClr val="AE977F"/>
              </a:solidFill>
              <a:prstDash val="solid"/>
              <a:round/>
            </a:ln>
          </p:spPr>
          <p:txBody>
            <a:bodyPr/>
            <a:lstStyle/>
            <a:p>
              <a:endParaRPr lang="zh-TW" altLang="en-US"/>
            </a:p>
          </p:txBody>
        </p:sp>
        <p:sp>
          <p:nvSpPr>
            <p:cNvPr id="6" name="TextBox 6"/>
            <p:cNvSpPr txBox="1"/>
            <p:nvPr/>
          </p:nvSpPr>
          <p:spPr>
            <a:xfrm>
              <a:off x="0" y="-57150"/>
              <a:ext cx="2843661" cy="369155"/>
            </a:xfrm>
            <a:prstGeom prst="rect">
              <a:avLst/>
            </a:prstGeom>
          </p:spPr>
          <p:txBody>
            <a:bodyPr lIns="50800" tIns="50800" rIns="50800" bIns="50800" rtlCol="0" anchor="ctr"/>
            <a:lstStyle/>
            <a:p>
              <a:pPr algn="ctr">
                <a:lnSpc>
                  <a:spcPts val="1820"/>
                </a:lnSpc>
              </a:pPr>
              <a:endParaRPr/>
            </a:p>
          </p:txBody>
        </p:sp>
      </p:grpSp>
      <p:grpSp>
        <p:nvGrpSpPr>
          <p:cNvPr id="7" name="Group 7"/>
          <p:cNvGrpSpPr/>
          <p:nvPr/>
        </p:nvGrpSpPr>
        <p:grpSpPr>
          <a:xfrm>
            <a:off x="1564772" y="4988107"/>
            <a:ext cx="9226975" cy="978901"/>
            <a:chOff x="0" y="0"/>
            <a:chExt cx="2836601" cy="300938"/>
          </a:xfrm>
        </p:grpSpPr>
        <p:sp>
          <p:nvSpPr>
            <p:cNvPr id="8" name="Freeform 8"/>
            <p:cNvSpPr/>
            <p:nvPr/>
          </p:nvSpPr>
          <p:spPr>
            <a:xfrm>
              <a:off x="0" y="0"/>
              <a:ext cx="2836601" cy="300938"/>
            </a:xfrm>
            <a:custGeom>
              <a:avLst/>
              <a:gdLst/>
              <a:ahLst/>
              <a:cxnLst/>
              <a:rect l="l" t="t" r="r" b="b"/>
              <a:pathLst>
                <a:path w="2836601" h="300938">
                  <a:moveTo>
                    <a:pt x="42792" y="0"/>
                  </a:moveTo>
                  <a:lnTo>
                    <a:pt x="2793809" y="0"/>
                  </a:lnTo>
                  <a:cubicBezTo>
                    <a:pt x="2805158" y="0"/>
                    <a:pt x="2816042" y="4508"/>
                    <a:pt x="2824067" y="12533"/>
                  </a:cubicBezTo>
                  <a:cubicBezTo>
                    <a:pt x="2832092" y="20558"/>
                    <a:pt x="2836601" y="31443"/>
                    <a:pt x="2836601" y="42792"/>
                  </a:cubicBezTo>
                  <a:lnTo>
                    <a:pt x="2836601" y="258147"/>
                  </a:lnTo>
                  <a:cubicBezTo>
                    <a:pt x="2836601" y="269496"/>
                    <a:pt x="2832092" y="280380"/>
                    <a:pt x="2824067" y="288405"/>
                  </a:cubicBezTo>
                  <a:cubicBezTo>
                    <a:pt x="2816042" y="296430"/>
                    <a:pt x="2805158" y="300938"/>
                    <a:pt x="2793809" y="300938"/>
                  </a:cubicBezTo>
                  <a:lnTo>
                    <a:pt x="42792" y="300938"/>
                  </a:lnTo>
                  <a:cubicBezTo>
                    <a:pt x="31443" y="300938"/>
                    <a:pt x="20558" y="296430"/>
                    <a:pt x="12533" y="288405"/>
                  </a:cubicBezTo>
                  <a:cubicBezTo>
                    <a:pt x="4508" y="280380"/>
                    <a:pt x="0" y="269496"/>
                    <a:pt x="0" y="258147"/>
                  </a:cubicBezTo>
                  <a:lnTo>
                    <a:pt x="0" y="42792"/>
                  </a:lnTo>
                  <a:cubicBezTo>
                    <a:pt x="0" y="31443"/>
                    <a:pt x="4508" y="20558"/>
                    <a:pt x="12533" y="12533"/>
                  </a:cubicBezTo>
                  <a:cubicBezTo>
                    <a:pt x="20558" y="4508"/>
                    <a:pt x="31443" y="0"/>
                    <a:pt x="42792" y="0"/>
                  </a:cubicBezTo>
                  <a:close/>
                </a:path>
              </a:pathLst>
            </a:custGeom>
            <a:solidFill>
              <a:srgbClr val="D0C9C0">
                <a:alpha val="49804"/>
              </a:srgbClr>
            </a:solidFill>
            <a:ln w="47625" cap="rnd">
              <a:solidFill>
                <a:srgbClr val="AE977F">
                  <a:alpha val="49804"/>
                </a:srgbClr>
              </a:solidFill>
              <a:prstDash val="solid"/>
              <a:round/>
            </a:ln>
          </p:spPr>
          <p:txBody>
            <a:bodyPr/>
            <a:lstStyle/>
            <a:p>
              <a:endParaRPr lang="zh-TW" altLang="en-US"/>
            </a:p>
          </p:txBody>
        </p:sp>
        <p:sp>
          <p:nvSpPr>
            <p:cNvPr id="9" name="TextBox 9"/>
            <p:cNvSpPr txBox="1"/>
            <p:nvPr/>
          </p:nvSpPr>
          <p:spPr>
            <a:xfrm>
              <a:off x="0" y="-57150"/>
              <a:ext cx="2836601" cy="358088"/>
            </a:xfrm>
            <a:prstGeom prst="rect">
              <a:avLst/>
            </a:prstGeom>
          </p:spPr>
          <p:txBody>
            <a:bodyPr lIns="50800" tIns="50800" rIns="50800" bIns="50800" rtlCol="0" anchor="ctr"/>
            <a:lstStyle/>
            <a:p>
              <a:pPr algn="ctr">
                <a:lnSpc>
                  <a:spcPts val="1820"/>
                </a:lnSpc>
              </a:pPr>
              <a:endParaRPr/>
            </a:p>
          </p:txBody>
        </p:sp>
      </p:grpSp>
      <p:grpSp>
        <p:nvGrpSpPr>
          <p:cNvPr id="10" name="Group 10"/>
          <p:cNvGrpSpPr/>
          <p:nvPr/>
        </p:nvGrpSpPr>
        <p:grpSpPr>
          <a:xfrm>
            <a:off x="1564772" y="7632418"/>
            <a:ext cx="9190026" cy="958093"/>
            <a:chOff x="0" y="0"/>
            <a:chExt cx="2825242" cy="294541"/>
          </a:xfrm>
        </p:grpSpPr>
        <p:sp>
          <p:nvSpPr>
            <p:cNvPr id="11" name="Freeform 11"/>
            <p:cNvSpPr/>
            <p:nvPr/>
          </p:nvSpPr>
          <p:spPr>
            <a:xfrm>
              <a:off x="0" y="0"/>
              <a:ext cx="2825242" cy="294541"/>
            </a:xfrm>
            <a:custGeom>
              <a:avLst/>
              <a:gdLst/>
              <a:ahLst/>
              <a:cxnLst/>
              <a:rect l="l" t="t" r="r" b="b"/>
              <a:pathLst>
                <a:path w="2825242" h="294541">
                  <a:moveTo>
                    <a:pt x="42964" y="0"/>
                  </a:moveTo>
                  <a:lnTo>
                    <a:pt x="2782278" y="0"/>
                  </a:lnTo>
                  <a:cubicBezTo>
                    <a:pt x="2793673" y="0"/>
                    <a:pt x="2804601" y="4527"/>
                    <a:pt x="2812658" y="12584"/>
                  </a:cubicBezTo>
                  <a:cubicBezTo>
                    <a:pt x="2820715" y="20641"/>
                    <a:pt x="2825242" y="31569"/>
                    <a:pt x="2825242" y="42964"/>
                  </a:cubicBezTo>
                  <a:lnTo>
                    <a:pt x="2825242" y="251578"/>
                  </a:lnTo>
                  <a:cubicBezTo>
                    <a:pt x="2825242" y="262972"/>
                    <a:pt x="2820715" y="273900"/>
                    <a:pt x="2812658" y="281958"/>
                  </a:cubicBezTo>
                  <a:cubicBezTo>
                    <a:pt x="2804601" y="290015"/>
                    <a:pt x="2793673" y="294541"/>
                    <a:pt x="2782278" y="294541"/>
                  </a:cubicBezTo>
                  <a:lnTo>
                    <a:pt x="42964" y="294541"/>
                  </a:lnTo>
                  <a:cubicBezTo>
                    <a:pt x="19236" y="294541"/>
                    <a:pt x="0" y="275306"/>
                    <a:pt x="0" y="251578"/>
                  </a:cubicBezTo>
                  <a:lnTo>
                    <a:pt x="0" y="42964"/>
                  </a:lnTo>
                  <a:cubicBezTo>
                    <a:pt x="0" y="31569"/>
                    <a:pt x="4527" y="20641"/>
                    <a:pt x="12584" y="12584"/>
                  </a:cubicBezTo>
                  <a:cubicBezTo>
                    <a:pt x="20641" y="4527"/>
                    <a:pt x="31569" y="0"/>
                    <a:pt x="42964" y="0"/>
                  </a:cubicBezTo>
                  <a:close/>
                </a:path>
              </a:pathLst>
            </a:custGeom>
            <a:solidFill>
              <a:srgbClr val="D0C9C0">
                <a:alpha val="49804"/>
              </a:srgbClr>
            </a:solidFill>
            <a:ln w="47625" cap="rnd">
              <a:solidFill>
                <a:srgbClr val="AE977F">
                  <a:alpha val="49804"/>
                </a:srgbClr>
              </a:solidFill>
              <a:prstDash val="solid"/>
              <a:round/>
            </a:ln>
          </p:spPr>
          <p:txBody>
            <a:bodyPr/>
            <a:lstStyle/>
            <a:p>
              <a:endParaRPr lang="zh-TW" altLang="en-US"/>
            </a:p>
          </p:txBody>
        </p:sp>
        <p:sp>
          <p:nvSpPr>
            <p:cNvPr id="12" name="TextBox 12"/>
            <p:cNvSpPr txBox="1"/>
            <p:nvPr/>
          </p:nvSpPr>
          <p:spPr>
            <a:xfrm>
              <a:off x="0" y="-57150"/>
              <a:ext cx="2825242" cy="351691"/>
            </a:xfrm>
            <a:prstGeom prst="rect">
              <a:avLst/>
            </a:prstGeom>
          </p:spPr>
          <p:txBody>
            <a:bodyPr lIns="50800" tIns="50800" rIns="50800" bIns="50800" rtlCol="0" anchor="ctr"/>
            <a:lstStyle/>
            <a:p>
              <a:pPr marL="0" lvl="0" indent="0" algn="ctr">
                <a:lnSpc>
                  <a:spcPts val="1820"/>
                </a:lnSpc>
                <a:spcBef>
                  <a:spcPct val="0"/>
                </a:spcBef>
              </a:pPr>
              <a:endParaRPr/>
            </a:p>
          </p:txBody>
        </p:sp>
      </p:grpSp>
      <p:grpSp>
        <p:nvGrpSpPr>
          <p:cNvPr id="13" name="Group 13"/>
          <p:cNvGrpSpPr/>
          <p:nvPr/>
        </p:nvGrpSpPr>
        <p:grpSpPr>
          <a:xfrm>
            <a:off x="1564772" y="6325594"/>
            <a:ext cx="9226975" cy="947776"/>
            <a:chOff x="0" y="0"/>
            <a:chExt cx="2836601" cy="291370"/>
          </a:xfrm>
        </p:grpSpPr>
        <p:sp>
          <p:nvSpPr>
            <p:cNvPr id="14" name="Freeform 14"/>
            <p:cNvSpPr/>
            <p:nvPr/>
          </p:nvSpPr>
          <p:spPr>
            <a:xfrm>
              <a:off x="0" y="0"/>
              <a:ext cx="2836601" cy="291370"/>
            </a:xfrm>
            <a:custGeom>
              <a:avLst/>
              <a:gdLst/>
              <a:ahLst/>
              <a:cxnLst/>
              <a:rect l="l" t="t" r="r" b="b"/>
              <a:pathLst>
                <a:path w="2836601" h="291370">
                  <a:moveTo>
                    <a:pt x="42792" y="0"/>
                  </a:moveTo>
                  <a:lnTo>
                    <a:pt x="2793809" y="0"/>
                  </a:lnTo>
                  <a:cubicBezTo>
                    <a:pt x="2805158" y="0"/>
                    <a:pt x="2816042" y="4508"/>
                    <a:pt x="2824067" y="12533"/>
                  </a:cubicBezTo>
                  <a:cubicBezTo>
                    <a:pt x="2832092" y="20558"/>
                    <a:pt x="2836601" y="31443"/>
                    <a:pt x="2836601" y="42792"/>
                  </a:cubicBezTo>
                  <a:lnTo>
                    <a:pt x="2836601" y="248578"/>
                  </a:lnTo>
                  <a:cubicBezTo>
                    <a:pt x="2836601" y="272211"/>
                    <a:pt x="2817442" y="291370"/>
                    <a:pt x="2793809" y="291370"/>
                  </a:cubicBezTo>
                  <a:lnTo>
                    <a:pt x="42792" y="291370"/>
                  </a:lnTo>
                  <a:cubicBezTo>
                    <a:pt x="31443" y="291370"/>
                    <a:pt x="20558" y="286861"/>
                    <a:pt x="12533" y="278836"/>
                  </a:cubicBezTo>
                  <a:cubicBezTo>
                    <a:pt x="4508" y="270811"/>
                    <a:pt x="0" y="259927"/>
                    <a:pt x="0" y="248578"/>
                  </a:cubicBezTo>
                  <a:lnTo>
                    <a:pt x="0" y="42792"/>
                  </a:lnTo>
                  <a:cubicBezTo>
                    <a:pt x="0" y="31443"/>
                    <a:pt x="4508" y="20558"/>
                    <a:pt x="12533" y="12533"/>
                  </a:cubicBezTo>
                  <a:cubicBezTo>
                    <a:pt x="20558" y="4508"/>
                    <a:pt x="31443" y="0"/>
                    <a:pt x="42792" y="0"/>
                  </a:cubicBezTo>
                  <a:close/>
                </a:path>
              </a:pathLst>
            </a:custGeom>
            <a:solidFill>
              <a:srgbClr val="000000">
                <a:alpha val="0"/>
              </a:srgbClr>
            </a:solidFill>
            <a:ln w="47625" cap="rnd">
              <a:solidFill>
                <a:srgbClr val="AE977F"/>
              </a:solidFill>
              <a:prstDash val="solid"/>
              <a:round/>
            </a:ln>
          </p:spPr>
          <p:txBody>
            <a:bodyPr/>
            <a:lstStyle/>
            <a:p>
              <a:endParaRPr lang="zh-TW" altLang="en-US"/>
            </a:p>
          </p:txBody>
        </p:sp>
        <p:sp>
          <p:nvSpPr>
            <p:cNvPr id="15" name="TextBox 15"/>
            <p:cNvSpPr txBox="1"/>
            <p:nvPr/>
          </p:nvSpPr>
          <p:spPr>
            <a:xfrm>
              <a:off x="0" y="-57150"/>
              <a:ext cx="2836601" cy="348520"/>
            </a:xfrm>
            <a:prstGeom prst="rect">
              <a:avLst/>
            </a:prstGeom>
          </p:spPr>
          <p:txBody>
            <a:bodyPr lIns="50800" tIns="50800" rIns="50800" bIns="50800" rtlCol="0" anchor="ctr"/>
            <a:lstStyle/>
            <a:p>
              <a:pPr algn="ctr">
                <a:lnSpc>
                  <a:spcPts val="1820"/>
                </a:lnSpc>
              </a:pPr>
              <a:endParaRPr/>
            </a:p>
          </p:txBody>
        </p:sp>
      </p:grpSp>
      <p:sp>
        <p:nvSpPr>
          <p:cNvPr id="16" name="Freeform 16"/>
          <p:cNvSpPr/>
          <p:nvPr/>
        </p:nvSpPr>
        <p:spPr>
          <a:xfrm flipH="1">
            <a:off x="13475164" y="3438188"/>
            <a:ext cx="3746036" cy="5820112"/>
          </a:xfrm>
          <a:custGeom>
            <a:avLst/>
            <a:gdLst/>
            <a:ahLst/>
            <a:cxnLst/>
            <a:rect l="l" t="t" r="r" b="b"/>
            <a:pathLst>
              <a:path w="3746036" h="5820112">
                <a:moveTo>
                  <a:pt x="3746036" y="0"/>
                </a:moveTo>
                <a:lnTo>
                  <a:pt x="0" y="0"/>
                </a:lnTo>
                <a:lnTo>
                  <a:pt x="0" y="5820112"/>
                </a:lnTo>
                <a:lnTo>
                  <a:pt x="3746036" y="5820112"/>
                </a:lnTo>
                <a:lnTo>
                  <a:pt x="3746036"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zh-TW" altLang="en-US"/>
          </a:p>
        </p:txBody>
      </p:sp>
      <p:sp>
        <p:nvSpPr>
          <p:cNvPr id="17" name="TextBox 17"/>
          <p:cNvSpPr txBox="1"/>
          <p:nvPr/>
        </p:nvSpPr>
        <p:spPr>
          <a:xfrm>
            <a:off x="1399470" y="3734563"/>
            <a:ext cx="9355329" cy="682069"/>
          </a:xfrm>
          <a:prstGeom prst="rect">
            <a:avLst/>
          </a:prstGeom>
        </p:spPr>
        <p:txBody>
          <a:bodyPr lIns="0" tIns="0" rIns="0" bIns="0" rtlCol="0" anchor="t">
            <a:spAutoFit/>
          </a:bodyPr>
          <a:lstStyle/>
          <a:p>
            <a:pPr algn="ctr">
              <a:lnSpc>
                <a:spcPts val="4727"/>
              </a:lnSpc>
              <a:spcBef>
                <a:spcPct val="0"/>
              </a:spcBef>
            </a:pPr>
            <a:r>
              <a:rPr lang="en-US" sz="4006">
                <a:solidFill>
                  <a:srgbClr val="90704F"/>
                </a:solidFill>
                <a:latin typeface="王漢宗特黑體"/>
                <a:ea typeface="王漢宗特黑體"/>
                <a:cs typeface="王漢宗特黑體"/>
                <a:sym typeface="王漢宗特黑體"/>
              </a:rPr>
              <a:t>哪些玩家算是幸運玩家？</a:t>
            </a:r>
          </a:p>
        </p:txBody>
      </p:sp>
      <p:sp>
        <p:nvSpPr>
          <p:cNvPr id="18" name="TextBox 18"/>
          <p:cNvSpPr txBox="1"/>
          <p:nvPr/>
        </p:nvSpPr>
        <p:spPr>
          <a:xfrm>
            <a:off x="1420282" y="5099591"/>
            <a:ext cx="9876534" cy="682069"/>
          </a:xfrm>
          <a:prstGeom prst="rect">
            <a:avLst/>
          </a:prstGeom>
        </p:spPr>
        <p:txBody>
          <a:bodyPr lIns="0" tIns="0" rIns="0" bIns="0" rtlCol="0" anchor="t">
            <a:spAutoFit/>
          </a:bodyPr>
          <a:lstStyle/>
          <a:p>
            <a:pPr algn="ctr">
              <a:lnSpc>
                <a:spcPts val="4727"/>
              </a:lnSpc>
              <a:spcBef>
                <a:spcPct val="0"/>
              </a:spcBef>
            </a:pPr>
            <a:r>
              <a:rPr lang="en-US" sz="4006">
                <a:solidFill>
                  <a:srgbClr val="90704F"/>
                </a:solidFill>
                <a:latin typeface="王漢宗特黑體"/>
                <a:ea typeface="王漢宗特黑體"/>
                <a:cs typeface="王漢宗特黑體"/>
                <a:sym typeface="王漢宗特黑體"/>
              </a:rPr>
              <a:t>該針對哪一個客群投資行銷預算？</a:t>
            </a:r>
          </a:p>
        </p:txBody>
      </p:sp>
      <p:sp>
        <p:nvSpPr>
          <p:cNvPr id="19" name="TextBox 19"/>
          <p:cNvSpPr txBox="1"/>
          <p:nvPr/>
        </p:nvSpPr>
        <p:spPr>
          <a:xfrm>
            <a:off x="4067131" y="6380419"/>
            <a:ext cx="4848269" cy="602729"/>
          </a:xfrm>
          <a:prstGeom prst="rect">
            <a:avLst/>
          </a:prstGeom>
        </p:spPr>
        <p:txBody>
          <a:bodyPr wrap="square" lIns="0" tIns="0" rIns="0" bIns="0" rtlCol="0" anchor="t">
            <a:spAutoFit/>
          </a:bodyPr>
          <a:lstStyle/>
          <a:p>
            <a:pPr algn="ctr">
              <a:lnSpc>
                <a:spcPts val="4731"/>
              </a:lnSpc>
              <a:spcBef>
                <a:spcPct val="0"/>
              </a:spcBef>
            </a:pPr>
            <a:r>
              <a:rPr lang="en-US" sz="4009" dirty="0" err="1">
                <a:solidFill>
                  <a:srgbClr val="90704F"/>
                </a:solidFill>
                <a:latin typeface="王漢宗特黑體"/>
                <a:ea typeface="王漢宗特黑體"/>
                <a:cs typeface="王漢宗特黑體"/>
                <a:sym typeface="王漢宗特黑體"/>
              </a:rPr>
              <a:t>整體市場趨勢為何</a:t>
            </a:r>
            <a:r>
              <a:rPr lang="en-US" sz="4009" dirty="0">
                <a:solidFill>
                  <a:srgbClr val="90704F"/>
                </a:solidFill>
                <a:latin typeface="王漢宗特黑體"/>
                <a:ea typeface="王漢宗特黑體"/>
                <a:cs typeface="王漢宗特黑體"/>
                <a:sym typeface="王漢宗特黑體"/>
              </a:rPr>
              <a:t>？</a:t>
            </a:r>
          </a:p>
        </p:txBody>
      </p:sp>
      <p:sp>
        <p:nvSpPr>
          <p:cNvPr id="20" name="TextBox 20"/>
          <p:cNvSpPr txBox="1"/>
          <p:nvPr/>
        </p:nvSpPr>
        <p:spPr>
          <a:xfrm>
            <a:off x="3651500" y="7686781"/>
            <a:ext cx="5797299" cy="602729"/>
          </a:xfrm>
          <a:prstGeom prst="rect">
            <a:avLst/>
          </a:prstGeom>
        </p:spPr>
        <p:txBody>
          <a:bodyPr wrap="square" lIns="0" tIns="0" rIns="0" bIns="0" rtlCol="0" anchor="t">
            <a:spAutoFit/>
          </a:bodyPr>
          <a:lstStyle/>
          <a:p>
            <a:pPr algn="ctr">
              <a:lnSpc>
                <a:spcPts val="4731"/>
              </a:lnSpc>
              <a:spcBef>
                <a:spcPct val="0"/>
              </a:spcBef>
            </a:pPr>
            <a:r>
              <a:rPr lang="en-US" sz="4009" dirty="0" err="1">
                <a:solidFill>
                  <a:srgbClr val="90704F"/>
                </a:solidFill>
                <a:latin typeface="王漢宗特黑體"/>
                <a:ea typeface="王漢宗特黑體"/>
                <a:cs typeface="王漢宗特黑體"/>
                <a:sym typeface="王漢宗特黑體"/>
              </a:rPr>
              <a:t>資料還透露了什麼資訊</a:t>
            </a:r>
            <a:r>
              <a:rPr lang="en-US" sz="4009" dirty="0">
                <a:solidFill>
                  <a:srgbClr val="90704F"/>
                </a:solidFill>
                <a:latin typeface="王漢宗特黑體"/>
                <a:ea typeface="王漢宗特黑體"/>
                <a:cs typeface="王漢宗特黑體"/>
                <a:sym typeface="王漢宗特黑體"/>
              </a:rPr>
              <a:t>？</a:t>
            </a:r>
          </a:p>
        </p:txBody>
      </p:sp>
      <p:sp>
        <p:nvSpPr>
          <p:cNvPr id="21" name="TextBox 21"/>
          <p:cNvSpPr txBox="1"/>
          <p:nvPr/>
        </p:nvSpPr>
        <p:spPr>
          <a:xfrm>
            <a:off x="1594324" y="1359121"/>
            <a:ext cx="5492276" cy="1030988"/>
          </a:xfrm>
          <a:prstGeom prst="rect">
            <a:avLst/>
          </a:prstGeom>
        </p:spPr>
        <p:txBody>
          <a:bodyPr wrap="square" lIns="0" tIns="0" rIns="0" bIns="0" rtlCol="0" anchor="t">
            <a:spAutoFit/>
          </a:bodyPr>
          <a:lstStyle/>
          <a:p>
            <a:pPr algn="ctr">
              <a:lnSpc>
                <a:spcPts val="9017"/>
              </a:lnSpc>
              <a:spcBef>
                <a:spcPct val="0"/>
              </a:spcBef>
            </a:pPr>
            <a:r>
              <a:rPr lang="en-US" sz="5399" dirty="0" err="1">
                <a:solidFill>
                  <a:srgbClr val="90704F"/>
                </a:solidFill>
                <a:latin typeface="王漢宗特黑體"/>
                <a:ea typeface="王漢宗特黑體"/>
                <a:cs typeface="王漢宗特黑體"/>
                <a:sym typeface="王漢宗特黑體"/>
              </a:rPr>
              <a:t>主要探討問題</a:t>
            </a:r>
            <a:endParaRPr lang="en-US" sz="5399" dirty="0">
              <a:solidFill>
                <a:srgbClr val="90704F"/>
              </a:solidFill>
              <a:latin typeface="王漢宗特黑體"/>
              <a:ea typeface="王漢宗特黑體"/>
              <a:cs typeface="王漢宗特黑體"/>
              <a:sym typeface="王漢宗特黑體"/>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0ECE5"/>
        </a:solidFill>
        <a:effectLst/>
      </p:bgPr>
    </p:bg>
    <p:spTree>
      <p:nvGrpSpPr>
        <p:cNvPr id="1" name=""/>
        <p:cNvGrpSpPr/>
        <p:nvPr/>
      </p:nvGrpSpPr>
      <p:grpSpPr>
        <a:xfrm>
          <a:off x="0" y="0"/>
          <a:ext cx="0" cy="0"/>
          <a:chOff x="0" y="0"/>
          <a:chExt cx="0" cy="0"/>
        </a:xfrm>
      </p:grpSpPr>
      <p:sp>
        <p:nvSpPr>
          <p:cNvPr id="2" name="Freeform 2"/>
          <p:cNvSpPr/>
          <p:nvPr/>
        </p:nvSpPr>
        <p:spPr>
          <a:xfrm flipV="1">
            <a:off x="455605" y="7774867"/>
            <a:ext cx="1223166" cy="2069972"/>
          </a:xfrm>
          <a:custGeom>
            <a:avLst/>
            <a:gdLst/>
            <a:ahLst/>
            <a:cxnLst/>
            <a:rect l="l" t="t" r="r" b="b"/>
            <a:pathLst>
              <a:path w="1223166" h="2069972">
                <a:moveTo>
                  <a:pt x="0" y="2069972"/>
                </a:moveTo>
                <a:lnTo>
                  <a:pt x="1223166" y="2069972"/>
                </a:lnTo>
                <a:lnTo>
                  <a:pt x="1223166" y="0"/>
                </a:lnTo>
                <a:lnTo>
                  <a:pt x="0" y="0"/>
                </a:lnTo>
                <a:lnTo>
                  <a:pt x="0" y="2069972"/>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zh-TW" altLang="en-US"/>
          </a:p>
        </p:txBody>
      </p:sp>
      <p:sp>
        <p:nvSpPr>
          <p:cNvPr id="3" name="Freeform 3"/>
          <p:cNvSpPr/>
          <p:nvPr/>
        </p:nvSpPr>
        <p:spPr>
          <a:xfrm flipH="1">
            <a:off x="16609617" y="462248"/>
            <a:ext cx="1223166" cy="2069972"/>
          </a:xfrm>
          <a:custGeom>
            <a:avLst/>
            <a:gdLst/>
            <a:ahLst/>
            <a:cxnLst/>
            <a:rect l="l" t="t" r="r" b="b"/>
            <a:pathLst>
              <a:path w="1223166" h="2069972">
                <a:moveTo>
                  <a:pt x="1223166" y="0"/>
                </a:moveTo>
                <a:lnTo>
                  <a:pt x="0" y="0"/>
                </a:lnTo>
                <a:lnTo>
                  <a:pt x="0" y="2069973"/>
                </a:lnTo>
                <a:lnTo>
                  <a:pt x="1223166" y="2069973"/>
                </a:lnTo>
                <a:lnTo>
                  <a:pt x="1223166"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zh-TW" altLang="en-US"/>
          </a:p>
        </p:txBody>
      </p:sp>
      <p:sp>
        <p:nvSpPr>
          <p:cNvPr id="4" name="TextBox 4"/>
          <p:cNvSpPr txBox="1"/>
          <p:nvPr/>
        </p:nvSpPr>
        <p:spPr>
          <a:xfrm>
            <a:off x="1445730" y="3207911"/>
            <a:ext cx="11784630" cy="4820984"/>
          </a:xfrm>
          <a:prstGeom prst="rect">
            <a:avLst/>
          </a:prstGeom>
        </p:spPr>
        <p:txBody>
          <a:bodyPr lIns="0" tIns="0" rIns="0" bIns="0" rtlCol="0" anchor="t">
            <a:spAutoFit/>
          </a:bodyPr>
          <a:lstStyle/>
          <a:p>
            <a:pPr algn="l">
              <a:lnSpc>
                <a:spcPts val="5677"/>
              </a:lnSpc>
            </a:pPr>
            <a:r>
              <a:rPr lang="en-US" sz="3399">
                <a:solidFill>
                  <a:srgbClr val="90704F"/>
                </a:solidFill>
                <a:latin typeface="王漢宗特黑體"/>
                <a:ea typeface="王漢宗特黑體"/>
                <a:cs typeface="王漢宗特黑體"/>
                <a:sym typeface="王漢宗特黑體"/>
              </a:rPr>
              <a:t>   如何定義「幸運玩家」？</a:t>
            </a:r>
          </a:p>
          <a:p>
            <a:pPr marL="734055" lvl="1" indent="-367027" algn="l">
              <a:lnSpc>
                <a:spcPts val="5677"/>
              </a:lnSpc>
              <a:buFont typeface="Arial"/>
              <a:buChar char="•"/>
            </a:pPr>
            <a:r>
              <a:rPr lang="en-US" sz="3399">
                <a:solidFill>
                  <a:srgbClr val="90704F"/>
                </a:solidFill>
                <a:latin typeface="王漢宗特黑體"/>
                <a:ea typeface="王漢宗特黑體"/>
                <a:cs typeface="王漢宗特黑體"/>
                <a:sym typeface="王漢宗特黑體"/>
              </a:rPr>
              <a:t>我們以下列兩個指標作為「幸運」的判斷標準</a:t>
            </a:r>
          </a:p>
          <a:p>
            <a:pPr marL="734055" lvl="1" indent="-367027" algn="l">
              <a:lnSpc>
                <a:spcPts val="5677"/>
              </a:lnSpc>
              <a:buFont typeface="Arial"/>
              <a:buChar char="•"/>
            </a:pPr>
            <a:r>
              <a:rPr lang="en-US" sz="3399">
                <a:solidFill>
                  <a:srgbClr val="90704F"/>
                </a:solidFill>
                <a:latin typeface="王漢宗特黑體"/>
                <a:ea typeface="王漢宗特黑體"/>
                <a:cs typeface="王漢宗特黑體"/>
                <a:sym typeface="王漢宗特黑體"/>
              </a:rPr>
              <a:t>(1) 中獎機率(=中獎次數/轉蛋次數)：中獎機率越高越幸運</a:t>
            </a:r>
          </a:p>
          <a:p>
            <a:pPr marL="734055" lvl="1" indent="-367027" algn="l">
              <a:lnSpc>
                <a:spcPts val="5677"/>
              </a:lnSpc>
              <a:buFont typeface="Arial"/>
              <a:buChar char="•"/>
            </a:pPr>
            <a:r>
              <a:rPr lang="en-US" sz="3399">
                <a:solidFill>
                  <a:srgbClr val="90704F"/>
                </a:solidFill>
                <a:latin typeface="王漢宗特黑體"/>
                <a:ea typeface="王漢宗特黑體"/>
                <a:cs typeface="王漢宗特黑體"/>
                <a:sym typeface="王漢宗特黑體"/>
              </a:rPr>
              <a:t>(2) 投資報酬率(=累積寶物總價/花費金額)：幸運的玩家可以花較少的錢取得高價的寶物 決定判別指標後，即可在數據集新增欄位。</a:t>
            </a:r>
          </a:p>
          <a:p>
            <a:pPr algn="l">
              <a:lnSpc>
                <a:spcPts val="3841"/>
              </a:lnSpc>
            </a:pPr>
            <a:endParaRPr lang="en-US" sz="3399">
              <a:solidFill>
                <a:srgbClr val="90704F"/>
              </a:solidFill>
              <a:latin typeface="王漢宗特黑體"/>
              <a:ea typeface="王漢宗特黑體"/>
              <a:cs typeface="王漢宗特黑體"/>
              <a:sym typeface="王漢宗特黑體"/>
            </a:endParaRPr>
          </a:p>
        </p:txBody>
      </p:sp>
      <p:sp>
        <p:nvSpPr>
          <p:cNvPr id="5" name="Freeform 5"/>
          <p:cNvSpPr/>
          <p:nvPr/>
        </p:nvSpPr>
        <p:spPr>
          <a:xfrm flipV="1">
            <a:off x="13468473" y="4104969"/>
            <a:ext cx="3790827" cy="5011911"/>
          </a:xfrm>
          <a:custGeom>
            <a:avLst/>
            <a:gdLst/>
            <a:ahLst/>
            <a:cxnLst/>
            <a:rect l="l" t="t" r="r" b="b"/>
            <a:pathLst>
              <a:path w="3790827" h="5011911">
                <a:moveTo>
                  <a:pt x="0" y="5011910"/>
                </a:moveTo>
                <a:lnTo>
                  <a:pt x="3790827" y="5011910"/>
                </a:lnTo>
                <a:lnTo>
                  <a:pt x="3790827" y="0"/>
                </a:lnTo>
                <a:lnTo>
                  <a:pt x="0" y="0"/>
                </a:lnTo>
                <a:lnTo>
                  <a:pt x="0" y="501191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zh-TW" altLang="en-US"/>
          </a:p>
        </p:txBody>
      </p:sp>
      <p:sp>
        <p:nvSpPr>
          <p:cNvPr id="6" name="TextBox 6"/>
          <p:cNvSpPr txBox="1"/>
          <p:nvPr/>
        </p:nvSpPr>
        <p:spPr>
          <a:xfrm>
            <a:off x="1678771" y="1565990"/>
            <a:ext cx="7555256" cy="850900"/>
          </a:xfrm>
          <a:prstGeom prst="rect">
            <a:avLst/>
          </a:prstGeom>
        </p:spPr>
        <p:txBody>
          <a:bodyPr lIns="0" tIns="0" rIns="0" bIns="0" rtlCol="0" anchor="t">
            <a:spAutoFit/>
          </a:bodyPr>
          <a:lstStyle/>
          <a:p>
            <a:pPr algn="l">
              <a:lnSpc>
                <a:spcPts val="5900"/>
              </a:lnSpc>
            </a:pPr>
            <a:r>
              <a:rPr lang="en-US" sz="5000">
                <a:solidFill>
                  <a:srgbClr val="90704F"/>
                </a:solidFill>
                <a:latin typeface="王漢宗特黑體"/>
                <a:ea typeface="王漢宗特黑體"/>
                <a:cs typeface="王漢宗特黑體"/>
                <a:sym typeface="王漢宗特黑體"/>
              </a:rPr>
              <a:t>哪些玩家算是幸運玩家？</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0ECE5"/>
        </a:solidFill>
        <a:effectLst/>
      </p:bgPr>
    </p:bg>
    <p:spTree>
      <p:nvGrpSpPr>
        <p:cNvPr id="1" name=""/>
        <p:cNvGrpSpPr/>
        <p:nvPr/>
      </p:nvGrpSpPr>
      <p:grpSpPr>
        <a:xfrm>
          <a:off x="0" y="0"/>
          <a:ext cx="0" cy="0"/>
          <a:chOff x="0" y="0"/>
          <a:chExt cx="0" cy="0"/>
        </a:xfrm>
      </p:grpSpPr>
      <p:sp>
        <p:nvSpPr>
          <p:cNvPr id="2" name="Freeform 2"/>
          <p:cNvSpPr/>
          <p:nvPr/>
        </p:nvSpPr>
        <p:spPr>
          <a:xfrm flipV="1">
            <a:off x="455605" y="7774867"/>
            <a:ext cx="1223166" cy="2069972"/>
          </a:xfrm>
          <a:custGeom>
            <a:avLst/>
            <a:gdLst/>
            <a:ahLst/>
            <a:cxnLst/>
            <a:rect l="l" t="t" r="r" b="b"/>
            <a:pathLst>
              <a:path w="1223166" h="2069972">
                <a:moveTo>
                  <a:pt x="0" y="2069972"/>
                </a:moveTo>
                <a:lnTo>
                  <a:pt x="1223166" y="2069972"/>
                </a:lnTo>
                <a:lnTo>
                  <a:pt x="1223166" y="0"/>
                </a:lnTo>
                <a:lnTo>
                  <a:pt x="0" y="0"/>
                </a:lnTo>
                <a:lnTo>
                  <a:pt x="0" y="2069972"/>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zh-TW" altLang="en-US"/>
          </a:p>
        </p:txBody>
      </p:sp>
      <p:sp>
        <p:nvSpPr>
          <p:cNvPr id="3" name="Freeform 3"/>
          <p:cNvSpPr/>
          <p:nvPr/>
        </p:nvSpPr>
        <p:spPr>
          <a:xfrm flipH="1">
            <a:off x="16609617" y="462248"/>
            <a:ext cx="1223166" cy="2069972"/>
          </a:xfrm>
          <a:custGeom>
            <a:avLst/>
            <a:gdLst/>
            <a:ahLst/>
            <a:cxnLst/>
            <a:rect l="l" t="t" r="r" b="b"/>
            <a:pathLst>
              <a:path w="1223166" h="2069972">
                <a:moveTo>
                  <a:pt x="1223166" y="0"/>
                </a:moveTo>
                <a:lnTo>
                  <a:pt x="0" y="0"/>
                </a:lnTo>
                <a:lnTo>
                  <a:pt x="0" y="2069973"/>
                </a:lnTo>
                <a:lnTo>
                  <a:pt x="1223166" y="2069973"/>
                </a:lnTo>
                <a:lnTo>
                  <a:pt x="1223166"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zh-TW" altLang="en-US"/>
          </a:p>
        </p:txBody>
      </p:sp>
      <p:sp>
        <p:nvSpPr>
          <p:cNvPr id="4" name="Freeform 4"/>
          <p:cNvSpPr/>
          <p:nvPr/>
        </p:nvSpPr>
        <p:spPr>
          <a:xfrm>
            <a:off x="0" y="840073"/>
            <a:ext cx="8525537" cy="8666365"/>
          </a:xfrm>
          <a:custGeom>
            <a:avLst/>
            <a:gdLst/>
            <a:ahLst/>
            <a:cxnLst/>
            <a:rect l="l" t="t" r="r" b="b"/>
            <a:pathLst>
              <a:path w="8525537" h="8666365">
                <a:moveTo>
                  <a:pt x="0" y="0"/>
                </a:moveTo>
                <a:lnTo>
                  <a:pt x="8525537" y="0"/>
                </a:lnTo>
                <a:lnTo>
                  <a:pt x="8525537" y="8666366"/>
                </a:lnTo>
                <a:lnTo>
                  <a:pt x="0" y="8666366"/>
                </a:lnTo>
                <a:lnTo>
                  <a:pt x="0" y="0"/>
                </a:lnTo>
                <a:close/>
              </a:path>
            </a:pathLst>
          </a:custGeom>
          <a:blipFill>
            <a:blip r:embed="rId4"/>
            <a:stretch>
              <a:fillRect/>
            </a:stretch>
          </a:blipFill>
        </p:spPr>
        <p:txBody>
          <a:bodyPr/>
          <a:lstStyle/>
          <a:p>
            <a:endParaRPr lang="zh-TW" altLang="en-US"/>
          </a:p>
        </p:txBody>
      </p:sp>
      <p:sp>
        <p:nvSpPr>
          <p:cNvPr id="5" name="Freeform 5"/>
          <p:cNvSpPr/>
          <p:nvPr/>
        </p:nvSpPr>
        <p:spPr>
          <a:xfrm>
            <a:off x="8697017" y="840073"/>
            <a:ext cx="9357942" cy="5647357"/>
          </a:xfrm>
          <a:custGeom>
            <a:avLst/>
            <a:gdLst/>
            <a:ahLst/>
            <a:cxnLst/>
            <a:rect l="l" t="t" r="r" b="b"/>
            <a:pathLst>
              <a:path w="9357942" h="5647357">
                <a:moveTo>
                  <a:pt x="0" y="0"/>
                </a:moveTo>
                <a:lnTo>
                  <a:pt x="9357942" y="0"/>
                </a:lnTo>
                <a:lnTo>
                  <a:pt x="9357942" y="5647357"/>
                </a:lnTo>
                <a:lnTo>
                  <a:pt x="0" y="5647357"/>
                </a:lnTo>
                <a:lnTo>
                  <a:pt x="0" y="0"/>
                </a:lnTo>
                <a:close/>
              </a:path>
            </a:pathLst>
          </a:custGeom>
          <a:blipFill>
            <a:blip r:embed="rId5"/>
            <a:stretch>
              <a:fillRect r="-1506"/>
            </a:stretch>
          </a:blipFill>
        </p:spPr>
        <p:txBody>
          <a:bodyPr/>
          <a:lstStyle/>
          <a:p>
            <a:endParaRPr lang="zh-TW" altLang="en-US"/>
          </a:p>
        </p:txBody>
      </p:sp>
      <p:sp>
        <p:nvSpPr>
          <p:cNvPr id="6" name="TextBox 6"/>
          <p:cNvSpPr txBox="1"/>
          <p:nvPr/>
        </p:nvSpPr>
        <p:spPr>
          <a:xfrm>
            <a:off x="213942" y="-10827"/>
            <a:ext cx="7555256" cy="850900"/>
          </a:xfrm>
          <a:prstGeom prst="rect">
            <a:avLst/>
          </a:prstGeom>
        </p:spPr>
        <p:txBody>
          <a:bodyPr lIns="0" tIns="0" rIns="0" bIns="0" rtlCol="0" anchor="t">
            <a:spAutoFit/>
          </a:bodyPr>
          <a:lstStyle/>
          <a:p>
            <a:pPr algn="l">
              <a:lnSpc>
                <a:spcPts val="5900"/>
              </a:lnSpc>
            </a:pPr>
            <a:r>
              <a:rPr lang="en-US" sz="5000">
                <a:solidFill>
                  <a:srgbClr val="90704F"/>
                </a:solidFill>
                <a:latin typeface="王漢宗特黑體"/>
                <a:ea typeface="王漢宗特黑體"/>
                <a:cs typeface="王漢宗特黑體"/>
                <a:sym typeface="王漢宗特黑體"/>
              </a:rPr>
              <a:t>哪些玩家算是幸運玩家？</a:t>
            </a:r>
          </a:p>
        </p:txBody>
      </p:sp>
      <p:sp>
        <p:nvSpPr>
          <p:cNvPr id="7" name="TextBox 7"/>
          <p:cNvSpPr txBox="1"/>
          <p:nvPr/>
        </p:nvSpPr>
        <p:spPr>
          <a:xfrm>
            <a:off x="8580497" y="6564711"/>
            <a:ext cx="9590983" cy="2693589"/>
          </a:xfrm>
          <a:prstGeom prst="rect">
            <a:avLst/>
          </a:prstGeom>
        </p:spPr>
        <p:txBody>
          <a:bodyPr lIns="0" tIns="0" rIns="0" bIns="0" rtlCol="0" anchor="t">
            <a:spAutoFit/>
          </a:bodyPr>
          <a:lstStyle/>
          <a:p>
            <a:pPr algn="just">
              <a:lnSpc>
                <a:spcPts val="4278"/>
              </a:lnSpc>
              <a:spcBef>
                <a:spcPct val="0"/>
              </a:spcBef>
            </a:pPr>
            <a:r>
              <a:rPr lang="en-US" sz="2562">
                <a:solidFill>
                  <a:srgbClr val="90704F"/>
                </a:solidFill>
                <a:latin typeface="王漢宗特黑體"/>
                <a:ea typeface="王漢宗特黑體"/>
                <a:cs typeface="王漢宗特黑體"/>
                <a:sym typeface="王漢宗特黑體"/>
              </a:rPr>
              <a:t>我們認為中獎機率高且投資報酬率高的玩家，可以被認定為「幸運的玩家」。</a:t>
            </a:r>
          </a:p>
          <a:p>
            <a:pPr algn="just">
              <a:lnSpc>
                <a:spcPts val="4278"/>
              </a:lnSpc>
              <a:spcBef>
                <a:spcPct val="0"/>
              </a:spcBef>
            </a:pPr>
            <a:r>
              <a:rPr lang="en-US" sz="2562">
                <a:solidFill>
                  <a:srgbClr val="90704F"/>
                </a:solidFill>
                <a:latin typeface="王漢宗特黑體"/>
                <a:ea typeface="王漢宗特黑體"/>
                <a:cs typeface="王漢宗特黑體"/>
                <a:sym typeface="王漢宗特黑體"/>
              </a:rPr>
              <a:t>另外，幸運的玩家通常會比較「稀少」，因此只取中獎機率前5%高且投資報酬率前5%高的玩家，透過敘述統計分析，取得95百分位的中獎機率以及投資報酬率，並篩選符合條件之玩家。</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0ECE5"/>
        </a:solidFill>
        <a:effectLst/>
      </p:bgPr>
    </p:bg>
    <p:spTree>
      <p:nvGrpSpPr>
        <p:cNvPr id="1" name=""/>
        <p:cNvGrpSpPr/>
        <p:nvPr/>
      </p:nvGrpSpPr>
      <p:grpSpPr>
        <a:xfrm>
          <a:off x="0" y="0"/>
          <a:ext cx="0" cy="0"/>
          <a:chOff x="0" y="0"/>
          <a:chExt cx="0" cy="0"/>
        </a:xfrm>
      </p:grpSpPr>
      <p:sp>
        <p:nvSpPr>
          <p:cNvPr id="2" name="Freeform 2"/>
          <p:cNvSpPr/>
          <p:nvPr/>
        </p:nvSpPr>
        <p:spPr>
          <a:xfrm flipV="1">
            <a:off x="455605" y="7774867"/>
            <a:ext cx="1223166" cy="2069972"/>
          </a:xfrm>
          <a:custGeom>
            <a:avLst/>
            <a:gdLst/>
            <a:ahLst/>
            <a:cxnLst/>
            <a:rect l="l" t="t" r="r" b="b"/>
            <a:pathLst>
              <a:path w="1223166" h="2069972">
                <a:moveTo>
                  <a:pt x="0" y="2069972"/>
                </a:moveTo>
                <a:lnTo>
                  <a:pt x="1223166" y="2069972"/>
                </a:lnTo>
                <a:lnTo>
                  <a:pt x="1223166" y="0"/>
                </a:lnTo>
                <a:lnTo>
                  <a:pt x="0" y="0"/>
                </a:lnTo>
                <a:lnTo>
                  <a:pt x="0" y="2069972"/>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zh-TW" altLang="en-US"/>
          </a:p>
        </p:txBody>
      </p:sp>
      <p:sp>
        <p:nvSpPr>
          <p:cNvPr id="3" name="Freeform 3"/>
          <p:cNvSpPr/>
          <p:nvPr/>
        </p:nvSpPr>
        <p:spPr>
          <a:xfrm flipH="1">
            <a:off x="16609617" y="462248"/>
            <a:ext cx="1223166" cy="2069972"/>
          </a:xfrm>
          <a:custGeom>
            <a:avLst/>
            <a:gdLst/>
            <a:ahLst/>
            <a:cxnLst/>
            <a:rect l="l" t="t" r="r" b="b"/>
            <a:pathLst>
              <a:path w="1223166" h="2069972">
                <a:moveTo>
                  <a:pt x="1223166" y="0"/>
                </a:moveTo>
                <a:lnTo>
                  <a:pt x="0" y="0"/>
                </a:lnTo>
                <a:lnTo>
                  <a:pt x="0" y="2069973"/>
                </a:lnTo>
                <a:lnTo>
                  <a:pt x="1223166" y="2069973"/>
                </a:lnTo>
                <a:lnTo>
                  <a:pt x="1223166"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zh-TW" altLang="en-US"/>
          </a:p>
        </p:txBody>
      </p:sp>
      <p:sp>
        <p:nvSpPr>
          <p:cNvPr id="4" name="TextBox 4"/>
          <p:cNvSpPr txBox="1"/>
          <p:nvPr/>
        </p:nvSpPr>
        <p:spPr>
          <a:xfrm>
            <a:off x="1028700" y="1024160"/>
            <a:ext cx="9802437" cy="850900"/>
          </a:xfrm>
          <a:prstGeom prst="rect">
            <a:avLst/>
          </a:prstGeom>
        </p:spPr>
        <p:txBody>
          <a:bodyPr lIns="0" tIns="0" rIns="0" bIns="0" rtlCol="0" anchor="t">
            <a:spAutoFit/>
          </a:bodyPr>
          <a:lstStyle/>
          <a:p>
            <a:pPr algn="l">
              <a:lnSpc>
                <a:spcPts val="5900"/>
              </a:lnSpc>
            </a:pPr>
            <a:r>
              <a:rPr lang="en-US" sz="5000">
                <a:solidFill>
                  <a:srgbClr val="90704F"/>
                </a:solidFill>
                <a:latin typeface="王漢宗特黑體"/>
                <a:ea typeface="王漢宗特黑體"/>
                <a:cs typeface="王漢宗特黑體"/>
                <a:sym typeface="王漢宗特黑體"/>
              </a:rPr>
              <a:t>該針對哪一個客群投資行銷預算？</a:t>
            </a:r>
          </a:p>
        </p:txBody>
      </p:sp>
      <p:sp>
        <p:nvSpPr>
          <p:cNvPr id="5" name="TextBox 5"/>
          <p:cNvSpPr txBox="1"/>
          <p:nvPr/>
        </p:nvSpPr>
        <p:spPr>
          <a:xfrm>
            <a:off x="1028700" y="2313146"/>
            <a:ext cx="8348341" cy="5584699"/>
          </a:xfrm>
          <a:prstGeom prst="rect">
            <a:avLst/>
          </a:prstGeom>
        </p:spPr>
        <p:txBody>
          <a:bodyPr lIns="0" tIns="0" rIns="0" bIns="0" rtlCol="0" anchor="t">
            <a:spAutoFit/>
          </a:bodyPr>
          <a:lstStyle/>
          <a:p>
            <a:pPr algn="l">
              <a:lnSpc>
                <a:spcPts val="5510"/>
              </a:lnSpc>
            </a:pPr>
            <a:r>
              <a:rPr lang="en-US" sz="3299">
                <a:solidFill>
                  <a:srgbClr val="90704F"/>
                </a:solidFill>
                <a:latin typeface="王漢宗特黑體"/>
                <a:ea typeface="王漢宗特黑體"/>
                <a:cs typeface="王漢宗特黑體"/>
                <a:sym typeface="王漢宗特黑體"/>
              </a:rPr>
              <a:t>主要探討公司的經營策略為何?</a:t>
            </a:r>
          </a:p>
          <a:p>
            <a:pPr algn="l">
              <a:lnSpc>
                <a:spcPts val="5510"/>
              </a:lnSpc>
            </a:pPr>
            <a:r>
              <a:rPr lang="en-US" sz="3299">
                <a:solidFill>
                  <a:srgbClr val="90704F"/>
                </a:solidFill>
                <a:latin typeface="王漢宗特黑體"/>
                <a:ea typeface="王漢宗特黑體"/>
                <a:cs typeface="王漢宗特黑體"/>
                <a:sym typeface="王漢宗特黑體"/>
              </a:rPr>
              <a:t>可使用RFM模型分析玩家行為：</a:t>
            </a:r>
          </a:p>
          <a:p>
            <a:pPr marL="712465" lvl="1" indent="-356233" algn="l">
              <a:lnSpc>
                <a:spcPts val="5510"/>
              </a:lnSpc>
              <a:buFont typeface="Arial"/>
              <a:buChar char="•"/>
            </a:pPr>
            <a:r>
              <a:rPr lang="en-US" sz="3299">
                <a:solidFill>
                  <a:srgbClr val="90704F"/>
                </a:solidFill>
                <a:latin typeface="王漢宗特黑體"/>
                <a:ea typeface="王漢宗特黑體"/>
                <a:cs typeface="王漢宗特黑體"/>
                <a:sym typeface="王漢宗特黑體"/>
              </a:rPr>
              <a:t>Recency：最近一次登入日期，代表客戶活躍度。</a:t>
            </a:r>
          </a:p>
          <a:p>
            <a:pPr marL="712465" lvl="1" indent="-356233" algn="l">
              <a:lnSpc>
                <a:spcPts val="5510"/>
              </a:lnSpc>
              <a:buFont typeface="Arial"/>
              <a:buChar char="•"/>
            </a:pPr>
            <a:r>
              <a:rPr lang="en-US" sz="3299">
                <a:solidFill>
                  <a:srgbClr val="90704F"/>
                </a:solidFill>
                <a:latin typeface="王漢宗特黑體"/>
                <a:ea typeface="王漢宗特黑體"/>
                <a:cs typeface="王漢宗特黑體"/>
                <a:sym typeface="王漢宗特黑體"/>
              </a:rPr>
              <a:t>Frequency：遊戲頻率，代表參與次數。</a:t>
            </a:r>
          </a:p>
          <a:p>
            <a:pPr marL="712465" lvl="1" indent="-356233" algn="l">
              <a:lnSpc>
                <a:spcPts val="5510"/>
              </a:lnSpc>
              <a:buFont typeface="Arial"/>
              <a:buChar char="•"/>
            </a:pPr>
            <a:r>
              <a:rPr lang="en-US" sz="3299">
                <a:solidFill>
                  <a:srgbClr val="90704F"/>
                </a:solidFill>
                <a:latin typeface="王漢宗特黑體"/>
                <a:ea typeface="王漢宗特黑體"/>
                <a:cs typeface="王漢宗特黑體"/>
                <a:sym typeface="王漢宗特黑體"/>
              </a:rPr>
              <a:t>Monetary：花費金額，代表消費能力。</a:t>
            </a:r>
          </a:p>
          <a:p>
            <a:pPr algn="l">
              <a:lnSpc>
                <a:spcPts val="5510"/>
              </a:lnSpc>
            </a:pPr>
            <a:endParaRPr lang="en-US" sz="3299">
              <a:solidFill>
                <a:srgbClr val="90704F"/>
              </a:solidFill>
              <a:latin typeface="王漢宗特黑體"/>
              <a:ea typeface="王漢宗特黑體"/>
              <a:cs typeface="王漢宗特黑體"/>
              <a:sym typeface="王漢宗特黑體"/>
            </a:endParaRPr>
          </a:p>
          <a:p>
            <a:pPr algn="l">
              <a:lnSpc>
                <a:spcPts val="5510"/>
              </a:lnSpc>
            </a:pPr>
            <a:endParaRPr lang="en-US" sz="3299">
              <a:solidFill>
                <a:srgbClr val="90704F"/>
              </a:solidFill>
              <a:latin typeface="王漢宗特黑體"/>
              <a:ea typeface="王漢宗特黑體"/>
              <a:cs typeface="王漢宗特黑體"/>
              <a:sym typeface="王漢宗特黑體"/>
            </a:endParaRPr>
          </a:p>
        </p:txBody>
      </p:sp>
      <p:sp>
        <p:nvSpPr>
          <p:cNvPr id="6" name="Freeform 6"/>
          <p:cNvSpPr/>
          <p:nvPr/>
        </p:nvSpPr>
        <p:spPr>
          <a:xfrm>
            <a:off x="9764337" y="2434845"/>
            <a:ext cx="7456863" cy="5417310"/>
          </a:xfrm>
          <a:custGeom>
            <a:avLst/>
            <a:gdLst/>
            <a:ahLst/>
            <a:cxnLst/>
            <a:rect l="l" t="t" r="r" b="b"/>
            <a:pathLst>
              <a:path w="7456863" h="5417310">
                <a:moveTo>
                  <a:pt x="0" y="0"/>
                </a:moveTo>
                <a:lnTo>
                  <a:pt x="7456863" y="0"/>
                </a:lnTo>
                <a:lnTo>
                  <a:pt x="7456863" y="5417310"/>
                </a:lnTo>
                <a:lnTo>
                  <a:pt x="0" y="5417310"/>
                </a:lnTo>
                <a:lnTo>
                  <a:pt x="0" y="0"/>
                </a:lnTo>
                <a:close/>
              </a:path>
            </a:pathLst>
          </a:custGeom>
          <a:blipFill>
            <a:blip r:embed="rId4"/>
            <a:stretch>
              <a:fillRect/>
            </a:stretch>
          </a:blipFill>
        </p:spPr>
        <p:txBody>
          <a:bodyPr/>
          <a:lstStyle/>
          <a:p>
            <a:endParaRPr lang="zh-TW" alt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0ECE5"/>
        </a:solidFill>
        <a:effectLst/>
      </p:bgPr>
    </p:bg>
    <p:spTree>
      <p:nvGrpSpPr>
        <p:cNvPr id="1" name=""/>
        <p:cNvGrpSpPr/>
        <p:nvPr/>
      </p:nvGrpSpPr>
      <p:grpSpPr>
        <a:xfrm>
          <a:off x="0" y="0"/>
          <a:ext cx="0" cy="0"/>
          <a:chOff x="0" y="0"/>
          <a:chExt cx="0" cy="0"/>
        </a:xfrm>
      </p:grpSpPr>
      <p:sp>
        <p:nvSpPr>
          <p:cNvPr id="2" name="Freeform 2"/>
          <p:cNvSpPr/>
          <p:nvPr/>
        </p:nvSpPr>
        <p:spPr>
          <a:xfrm flipV="1">
            <a:off x="455605" y="7774867"/>
            <a:ext cx="1223166" cy="2069972"/>
          </a:xfrm>
          <a:custGeom>
            <a:avLst/>
            <a:gdLst/>
            <a:ahLst/>
            <a:cxnLst/>
            <a:rect l="l" t="t" r="r" b="b"/>
            <a:pathLst>
              <a:path w="1223166" h="2069972">
                <a:moveTo>
                  <a:pt x="0" y="2069972"/>
                </a:moveTo>
                <a:lnTo>
                  <a:pt x="1223166" y="2069972"/>
                </a:lnTo>
                <a:lnTo>
                  <a:pt x="1223166" y="0"/>
                </a:lnTo>
                <a:lnTo>
                  <a:pt x="0" y="0"/>
                </a:lnTo>
                <a:lnTo>
                  <a:pt x="0" y="2069972"/>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zh-TW" altLang="en-US"/>
          </a:p>
        </p:txBody>
      </p:sp>
      <p:sp>
        <p:nvSpPr>
          <p:cNvPr id="3" name="Freeform 3"/>
          <p:cNvSpPr/>
          <p:nvPr/>
        </p:nvSpPr>
        <p:spPr>
          <a:xfrm flipH="1">
            <a:off x="16609617" y="462248"/>
            <a:ext cx="1223166" cy="2069972"/>
          </a:xfrm>
          <a:custGeom>
            <a:avLst/>
            <a:gdLst/>
            <a:ahLst/>
            <a:cxnLst/>
            <a:rect l="l" t="t" r="r" b="b"/>
            <a:pathLst>
              <a:path w="1223166" h="2069972">
                <a:moveTo>
                  <a:pt x="1223166" y="0"/>
                </a:moveTo>
                <a:lnTo>
                  <a:pt x="0" y="0"/>
                </a:lnTo>
                <a:lnTo>
                  <a:pt x="0" y="2069973"/>
                </a:lnTo>
                <a:lnTo>
                  <a:pt x="1223166" y="2069973"/>
                </a:lnTo>
                <a:lnTo>
                  <a:pt x="1223166"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zh-TW" altLang="en-US"/>
          </a:p>
        </p:txBody>
      </p:sp>
      <p:sp>
        <p:nvSpPr>
          <p:cNvPr id="4" name="TextBox 4"/>
          <p:cNvSpPr txBox="1"/>
          <p:nvPr/>
        </p:nvSpPr>
        <p:spPr>
          <a:xfrm>
            <a:off x="1389428" y="1024160"/>
            <a:ext cx="9802437" cy="850900"/>
          </a:xfrm>
          <a:prstGeom prst="rect">
            <a:avLst/>
          </a:prstGeom>
        </p:spPr>
        <p:txBody>
          <a:bodyPr lIns="0" tIns="0" rIns="0" bIns="0" rtlCol="0" anchor="t">
            <a:spAutoFit/>
          </a:bodyPr>
          <a:lstStyle/>
          <a:p>
            <a:pPr algn="l">
              <a:lnSpc>
                <a:spcPts val="5900"/>
              </a:lnSpc>
            </a:pPr>
            <a:r>
              <a:rPr lang="en-US" sz="5000">
                <a:solidFill>
                  <a:srgbClr val="90704F"/>
                </a:solidFill>
                <a:latin typeface="王漢宗特黑體"/>
                <a:ea typeface="王漢宗特黑體"/>
                <a:cs typeface="王漢宗特黑體"/>
                <a:sym typeface="王漢宗特黑體"/>
              </a:rPr>
              <a:t>該針對哪一個客群投資行銷預算？</a:t>
            </a:r>
          </a:p>
        </p:txBody>
      </p:sp>
      <p:sp>
        <p:nvSpPr>
          <p:cNvPr id="5" name="TextBox 5"/>
          <p:cNvSpPr txBox="1"/>
          <p:nvPr/>
        </p:nvSpPr>
        <p:spPr>
          <a:xfrm>
            <a:off x="1389428" y="2313146"/>
            <a:ext cx="11631911" cy="6975349"/>
          </a:xfrm>
          <a:prstGeom prst="rect">
            <a:avLst/>
          </a:prstGeom>
        </p:spPr>
        <p:txBody>
          <a:bodyPr lIns="0" tIns="0" rIns="0" bIns="0" rtlCol="0" anchor="t">
            <a:spAutoFit/>
          </a:bodyPr>
          <a:lstStyle/>
          <a:p>
            <a:pPr algn="l">
              <a:lnSpc>
                <a:spcPts val="5510"/>
              </a:lnSpc>
            </a:pPr>
            <a:r>
              <a:rPr lang="en-US" sz="3299">
                <a:solidFill>
                  <a:srgbClr val="90704F"/>
                </a:solidFill>
                <a:latin typeface="王漢宗特黑體"/>
                <a:ea typeface="王漢宗特黑體"/>
                <a:cs typeface="王漢宗特黑體"/>
                <a:sym typeface="王漢宗特黑體"/>
              </a:rPr>
              <a:t>利用RFM分析法，篩選出兩個重要的客群：</a:t>
            </a:r>
          </a:p>
          <a:p>
            <a:pPr marL="712465" lvl="1" indent="-356233" algn="l">
              <a:lnSpc>
                <a:spcPts val="5510"/>
              </a:lnSpc>
              <a:buFont typeface="Arial"/>
              <a:buChar char="•"/>
            </a:pPr>
            <a:r>
              <a:rPr lang="en-US" sz="3299">
                <a:solidFill>
                  <a:srgbClr val="90704F"/>
                </a:solidFill>
                <a:latin typeface="王漢宗特黑體"/>
                <a:ea typeface="王漢宗特黑體"/>
                <a:cs typeface="王漢宗特黑體"/>
                <a:sym typeface="王漢宗特黑體"/>
              </a:rPr>
              <a:t>(1)重要價值客戶：「最近一次上線日期」、「花費金額」以及「遊戲頻率」皆高於平均值的玩家。</a:t>
            </a:r>
          </a:p>
          <a:p>
            <a:pPr marL="712465" lvl="1" indent="-356233" algn="l">
              <a:lnSpc>
                <a:spcPts val="5510"/>
              </a:lnSpc>
              <a:buFont typeface="Arial"/>
              <a:buChar char="•"/>
            </a:pPr>
            <a:r>
              <a:rPr lang="en-US" sz="3299">
                <a:solidFill>
                  <a:srgbClr val="90704F"/>
                </a:solidFill>
                <a:latin typeface="王漢宗特黑體"/>
                <a:ea typeface="王漢宗特黑體"/>
                <a:cs typeface="王漢宗特黑體"/>
                <a:sym typeface="王漢宗特黑體"/>
              </a:rPr>
              <a:t>(2)潛在流失客戶：「最近一次上線日期」、「花費金額」以及「遊戲頻率」皆低於平均值的玩家。</a:t>
            </a:r>
          </a:p>
          <a:p>
            <a:pPr algn="l">
              <a:lnSpc>
                <a:spcPts val="5510"/>
              </a:lnSpc>
            </a:pPr>
            <a:r>
              <a:rPr lang="en-US" sz="3299">
                <a:solidFill>
                  <a:srgbClr val="90704F"/>
                </a:solidFill>
                <a:latin typeface="王漢宗特黑體"/>
                <a:ea typeface="王漢宗特黑體"/>
                <a:cs typeface="王漢宗特黑體"/>
                <a:sym typeface="王漢宗特黑體"/>
              </a:rPr>
              <a:t>依經營方的需求，可以針對不同的客群進行不同的行銷策略：</a:t>
            </a:r>
          </a:p>
          <a:p>
            <a:pPr marL="712465" lvl="1" indent="-356233" algn="l">
              <a:lnSpc>
                <a:spcPts val="5510"/>
              </a:lnSpc>
              <a:buFont typeface="Arial"/>
              <a:buChar char="•"/>
            </a:pPr>
            <a:r>
              <a:rPr lang="en-US" sz="3299">
                <a:solidFill>
                  <a:srgbClr val="90704F"/>
                </a:solidFill>
                <a:latin typeface="王漢宗特黑體"/>
                <a:ea typeface="王漢宗特黑體"/>
                <a:cs typeface="王漢宗特黑體"/>
                <a:sym typeface="王漢宗特黑體"/>
              </a:rPr>
              <a:t>(1)增加營收：若將行銷預算投資在重要價值客戶，使他們更投入在遊戲並且願意消費更多。</a:t>
            </a:r>
          </a:p>
          <a:p>
            <a:pPr marL="712465" lvl="1" indent="-356233" algn="l">
              <a:lnSpc>
                <a:spcPts val="5510"/>
              </a:lnSpc>
              <a:buFont typeface="Arial"/>
              <a:buChar char="•"/>
            </a:pPr>
            <a:r>
              <a:rPr lang="en-US" sz="3299">
                <a:solidFill>
                  <a:srgbClr val="90704F"/>
                </a:solidFill>
                <a:latin typeface="王漢宗特黑體"/>
                <a:ea typeface="王漢宗特黑體"/>
                <a:cs typeface="王漢宗特黑體"/>
                <a:sym typeface="王漢宗特黑體"/>
              </a:rPr>
              <a:t>(2)增加客群：若將行銷預算投資在潛在流失客戶，增加他們對遊戲的忠誠度，避免退坑。</a:t>
            </a:r>
          </a:p>
        </p:txBody>
      </p:sp>
      <p:sp>
        <p:nvSpPr>
          <p:cNvPr id="6" name="Freeform 6"/>
          <p:cNvSpPr/>
          <p:nvPr/>
        </p:nvSpPr>
        <p:spPr>
          <a:xfrm>
            <a:off x="14332181" y="5513855"/>
            <a:ext cx="2632679" cy="3295998"/>
          </a:xfrm>
          <a:custGeom>
            <a:avLst/>
            <a:gdLst/>
            <a:ahLst/>
            <a:cxnLst/>
            <a:rect l="l" t="t" r="r" b="b"/>
            <a:pathLst>
              <a:path w="2632679" h="3295998">
                <a:moveTo>
                  <a:pt x="0" y="0"/>
                </a:moveTo>
                <a:lnTo>
                  <a:pt x="2632679" y="0"/>
                </a:lnTo>
                <a:lnTo>
                  <a:pt x="2632679" y="3295998"/>
                </a:lnTo>
                <a:lnTo>
                  <a:pt x="0" y="329599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zh-TW" altLang="en-US"/>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TotalTime>
  <Words>349</Words>
  <Application>Microsoft Office PowerPoint</Application>
  <PresentationFormat>自訂</PresentationFormat>
  <Paragraphs>83</Paragraphs>
  <Slides>17</Slides>
  <Notes>0</Notes>
  <HiddenSlides>0</HiddenSlides>
  <MMClips>0</MMClips>
  <ScaleCrop>false</ScaleCrop>
  <HeadingPairs>
    <vt:vector size="6" baseType="variant">
      <vt:variant>
        <vt:lpstr>使用字型</vt:lpstr>
      </vt:variant>
      <vt:variant>
        <vt:i4>4</vt:i4>
      </vt:variant>
      <vt:variant>
        <vt:lpstr>佈景主題</vt:lpstr>
      </vt:variant>
      <vt:variant>
        <vt:i4>1</vt:i4>
      </vt:variant>
      <vt:variant>
        <vt:lpstr>投影片標題</vt:lpstr>
      </vt:variant>
      <vt:variant>
        <vt:i4>17</vt:i4>
      </vt:variant>
    </vt:vector>
  </HeadingPairs>
  <TitlesOfParts>
    <vt:vector size="22" baseType="lpstr">
      <vt:lpstr>Amsterdam Two</vt:lpstr>
      <vt:lpstr>Arial</vt:lpstr>
      <vt:lpstr>Calibri</vt:lpstr>
      <vt:lpstr>王漢宗特黑體</vt:lpstr>
      <vt:lpstr>Office Theme</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大數據期末報告</dc:title>
  <cp:lastModifiedBy>廖育儂</cp:lastModifiedBy>
  <cp:revision>3</cp:revision>
  <dcterms:created xsi:type="dcterms:W3CDTF">2006-08-16T00:00:00Z</dcterms:created>
  <dcterms:modified xsi:type="dcterms:W3CDTF">2024-12-12T14:44:16Z</dcterms:modified>
  <dc:identifier>DAGYtg_8evY</dc:identifier>
</cp:coreProperties>
</file>